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6" r:id="rId3"/>
  </p:sldMasterIdLst>
  <p:notesMasterIdLst>
    <p:notesMasterId r:id="rId5"/>
  </p:notesMasterIdLst>
  <p:handoutMasterIdLst>
    <p:handoutMasterId r:id="rId40"/>
  </p:handoutMasterIdLst>
  <p:sldIdLst>
    <p:sldId id="753" r:id="rId4"/>
    <p:sldId id="748" r:id="rId6"/>
    <p:sldId id="760" r:id="rId7"/>
    <p:sldId id="762" r:id="rId8"/>
    <p:sldId id="749" r:id="rId9"/>
    <p:sldId id="757" r:id="rId10"/>
    <p:sldId id="755" r:id="rId11"/>
    <p:sldId id="779" r:id="rId12"/>
    <p:sldId id="773" r:id="rId13"/>
    <p:sldId id="774" r:id="rId14"/>
    <p:sldId id="882" r:id="rId15"/>
    <p:sldId id="777" r:id="rId16"/>
    <p:sldId id="876" r:id="rId17"/>
    <p:sldId id="877" r:id="rId18"/>
    <p:sldId id="782" r:id="rId19"/>
    <p:sldId id="776" r:id="rId20"/>
    <p:sldId id="838" r:id="rId21"/>
    <p:sldId id="738" r:id="rId22"/>
    <p:sldId id="798" r:id="rId23"/>
    <p:sldId id="800" r:id="rId24"/>
    <p:sldId id="801" r:id="rId25"/>
    <p:sldId id="803" r:id="rId26"/>
    <p:sldId id="778" r:id="rId27"/>
    <p:sldId id="804" r:id="rId28"/>
    <p:sldId id="739" r:id="rId29"/>
    <p:sldId id="879" r:id="rId30"/>
    <p:sldId id="881" r:id="rId31"/>
    <p:sldId id="880" r:id="rId32"/>
    <p:sldId id="878" r:id="rId33"/>
    <p:sldId id="883" r:id="rId34"/>
    <p:sldId id="740" r:id="rId35"/>
    <p:sldId id="794" r:id="rId36"/>
    <p:sldId id="752" r:id="rId37"/>
    <p:sldId id="792" r:id="rId38"/>
    <p:sldId id="793" r:id="rId39"/>
  </p:sldIdLst>
  <p:sldSz cx="12192000" cy="6858000"/>
  <p:notesSz cx="6858000" cy="9144000"/>
  <p:custDataLst>
    <p:tags r:id="rId45"/>
  </p:custDataLst>
  <p:kinsoku lang="zh-CN" invalStChars="!),.:;?]}、。—ˇ¨〃々～‖…’”〕〉》」』〗】∶！＂＇），．：；？］｀｜｝·" invalEndChars="([{‘“〔〈《「『〖【（［｛．·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模板设计" id="{98D20F61-6043-4923-9B9A-3EE97168FDEE}">
          <p14:sldIdLst>
            <p14:sldId id="753"/>
            <p14:sldId id="748"/>
            <p14:sldId id="760"/>
            <p14:sldId id="762"/>
            <p14:sldId id="749"/>
            <p14:sldId id="757"/>
            <p14:sldId id="755"/>
            <p14:sldId id="779"/>
            <p14:sldId id="773"/>
            <p14:sldId id="774"/>
            <p14:sldId id="882"/>
            <p14:sldId id="777"/>
            <p14:sldId id="876"/>
            <p14:sldId id="877"/>
            <p14:sldId id="782"/>
            <p14:sldId id="776"/>
            <p14:sldId id="838"/>
            <p14:sldId id="738"/>
            <p14:sldId id="798"/>
            <p14:sldId id="800"/>
            <p14:sldId id="801"/>
            <p14:sldId id="803"/>
            <p14:sldId id="778"/>
            <p14:sldId id="804"/>
            <p14:sldId id="739"/>
            <p14:sldId id="879"/>
            <p14:sldId id="881"/>
            <p14:sldId id="880"/>
            <p14:sldId id="878"/>
            <p14:sldId id="883"/>
            <p14:sldId id="740"/>
            <p14:sldId id="794"/>
            <p14:sldId id="752"/>
            <p14:sldId id="792"/>
            <p14:sldId id="793"/>
          </p14:sldIdLst>
        </p14:section>
        <p14:section name="使用技巧" id="{2E7B49A8-7DA7-4A86-A19A-51C48FE31DC7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310" userDrawn="1">
          <p15:clr>
            <a:srgbClr val="A4A3A4"/>
          </p15:clr>
        </p15:guide>
        <p15:guide id="2" pos="3890" userDrawn="1">
          <p15:clr>
            <a:srgbClr val="A4A3A4"/>
          </p15:clr>
        </p15:guide>
        <p15:guide id="3" pos="402" userDrawn="1">
          <p15:clr>
            <a:srgbClr val="A4A3A4"/>
          </p15:clr>
        </p15:guide>
        <p15:guide id="4" pos="7296" userDrawn="1">
          <p15:clr>
            <a:srgbClr val="A4A3A4"/>
          </p15:clr>
        </p15:guide>
        <p15:guide id="5" pos="2962" userDrawn="1">
          <p15:clr>
            <a:srgbClr val="A4A3A4"/>
          </p15:clr>
        </p15:guide>
        <p15:guide id="6" pos="4887" userDrawn="1">
          <p15:clr>
            <a:srgbClr val="A4A3A4"/>
          </p15:clr>
        </p15:guide>
        <p15:guide id="7" orient="horz" pos="2586" userDrawn="1">
          <p15:clr>
            <a:srgbClr val="A4A3A4"/>
          </p15:clr>
        </p15:guide>
        <p15:guide id="8" orient="horz" pos="1687" userDrawn="1">
          <p15:clr>
            <a:srgbClr val="A4A3A4"/>
          </p15:clr>
        </p15:guide>
        <p15:guide id="9" pos="5584" userDrawn="1">
          <p15:clr>
            <a:srgbClr val="A4A3A4"/>
          </p15:clr>
        </p15:guide>
        <p15:guide id="10" pos="6530" userDrawn="1">
          <p15:clr>
            <a:srgbClr val="A4A3A4"/>
          </p15:clr>
        </p15:guide>
        <p15:guide id="11" pos="1142" userDrawn="1">
          <p15:clr>
            <a:srgbClr val="A4A3A4"/>
          </p15:clr>
        </p15:guide>
        <p15:guide id="12" orient="horz" pos="3330" userDrawn="1">
          <p15:clr>
            <a:srgbClr val="A4A3A4"/>
          </p15:clr>
        </p15:guide>
        <p15:guide id="13" orient="horz" pos="976" userDrawn="1">
          <p15:clr>
            <a:srgbClr val="A4A3A4"/>
          </p15:clr>
        </p15:guide>
        <p15:guide id="14" orient="horz" pos="3678" userDrawn="1">
          <p15:clr>
            <a:srgbClr val="A4A3A4"/>
          </p15:clr>
        </p15:guide>
        <p15:guide id="15" pos="1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作者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7F00"/>
    <a:srgbClr val="FFC923"/>
    <a:srgbClr val="B08500"/>
    <a:srgbClr val="FFBC05"/>
    <a:srgbClr val="C69500"/>
    <a:srgbClr val="8E6B00"/>
    <a:srgbClr val="FFE89F"/>
    <a:srgbClr val="1A77C4"/>
    <a:srgbClr val="1F89E1"/>
    <a:srgbClr val="1C63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23" autoAdjust="0"/>
    <p:restoredTop sz="94660"/>
  </p:normalViewPr>
  <p:slideViewPr>
    <p:cSldViewPr snapToGrid="0" showGuides="1">
      <p:cViewPr varScale="1">
        <p:scale>
          <a:sx n="79" d="100"/>
          <a:sy n="79" d="100"/>
        </p:scale>
        <p:origin x="998" y="67"/>
      </p:cViewPr>
      <p:guideLst>
        <p:guide orient="horz" pos="2310"/>
        <p:guide pos="3890"/>
        <p:guide pos="402"/>
        <p:guide pos="7296"/>
        <p:guide pos="2962"/>
        <p:guide pos="4887"/>
        <p:guide orient="horz" pos="2586"/>
        <p:guide orient="horz" pos="1687"/>
        <p:guide pos="5584"/>
        <p:guide pos="6530"/>
        <p:guide pos="1142"/>
        <p:guide orient="horz" pos="3330"/>
        <p:guide orient="horz" pos="976"/>
        <p:guide orient="horz" pos="3678"/>
        <p:guide pos="1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5" Type="http://schemas.openxmlformats.org/officeDocument/2006/relationships/tags" Target="tags/tag20.xml"/><Relationship Id="rId44" Type="http://schemas.openxmlformats.org/officeDocument/2006/relationships/commentAuthors" Target="commentAuthors.xml"/><Relationship Id="rId43" Type="http://schemas.openxmlformats.org/officeDocument/2006/relationships/tableStyles" Target="tableStyles.xml"/><Relationship Id="rId42" Type="http://schemas.openxmlformats.org/officeDocument/2006/relationships/viewProps" Target="viewProps.xml"/><Relationship Id="rId41" Type="http://schemas.openxmlformats.org/officeDocument/2006/relationships/presProps" Target="presProps.xml"/><Relationship Id="rId40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wdp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jpeg>
</file>

<file path=ppt/media/image22.png>
</file>

<file path=ppt/media/image23.jpeg>
</file>

<file path=ppt/media/image24.pn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B1970D-4733-4569-9950-69188D797A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2D0A4-2D73-42D6-8CE4-EF37B1DD013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E2EF1F-5AB9-4920-AF5B-E1DBE17087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5" Type="http://schemas.openxmlformats.org/officeDocument/2006/relationships/image" Target="../media/image5.png"/><Relationship Id="rId4" Type="http://schemas.openxmlformats.org/officeDocument/2006/relationships/image" Target="../media/image2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4" Type="http://schemas.openxmlformats.org/officeDocument/2006/relationships/image" Target="../media/image9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image" Target="../media/image15.jpeg"/><Relationship Id="rId5" Type="http://schemas.microsoft.com/office/2007/relationships/hdphoto" Target="../media/image14.wdp"/><Relationship Id="rId4" Type="http://schemas.openxmlformats.org/officeDocument/2006/relationships/image" Target="../media/image13.png"/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7" Type="http://schemas.openxmlformats.org/officeDocument/2006/relationships/image" Target="../media/image18.jpeg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microsoft.com/office/2007/relationships/hdphoto" Target="../media/image14.wdp"/><Relationship Id="rId3" Type="http://schemas.openxmlformats.org/officeDocument/2006/relationships/image" Target="../media/image13.pn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 userDrawn="1"/>
        </p:nvSpPr>
        <p:spPr>
          <a:xfrm>
            <a:off x="-1154790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8" name="文本占位符 52"/>
          <p:cNvSpPr>
            <a:spLocks noGrp="1"/>
          </p:cNvSpPr>
          <p:nvPr>
            <p:ph type="body" sz="quarter" idx="14" hasCustomPrompt="1"/>
          </p:nvPr>
        </p:nvSpPr>
        <p:spPr>
          <a:xfrm>
            <a:off x="606434" y="1565891"/>
            <a:ext cx="1364476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lang="en-US" altLang="zh-CN" sz="1800" dirty="0" smtClean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PowerPoint</a:t>
            </a:r>
            <a:endParaRPr lang="zh-CN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1" name="任意多边形: 形状 30"/>
          <p:cNvSpPr/>
          <p:nvPr userDrawn="1"/>
        </p:nvSpPr>
        <p:spPr>
          <a:xfrm>
            <a:off x="3919239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5" name="任意多边形: 形状 14"/>
          <p:cNvSpPr/>
          <p:nvPr userDrawn="1"/>
        </p:nvSpPr>
        <p:spPr>
          <a:xfrm>
            <a:off x="-3691804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4" name="文本占位符 52"/>
          <p:cNvSpPr>
            <a:spLocks noGrp="1"/>
          </p:cNvSpPr>
          <p:nvPr>
            <p:ph type="body" sz="quarter" idx="12" hasCustomPrompt="1"/>
          </p:nvPr>
        </p:nvSpPr>
        <p:spPr>
          <a:xfrm>
            <a:off x="697261" y="4151835"/>
            <a:ext cx="985014" cy="2585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>
            <a:lvl1pPr marL="0" indent="0">
              <a:buNone/>
              <a:defRPr lang="zh-CN" altLang="en-US" sz="1200" dirty="0">
                <a:solidFill>
                  <a:schemeClr val="bg1"/>
                </a:solidFill>
              </a:defRPr>
            </a:lvl1pPr>
          </a:lstStyle>
          <a:p>
            <a:pPr marL="0" lvl="0" algn="ctr" defTabSz="457200"/>
            <a:r>
              <a:rPr lang="en-US" altLang="zh-CN" dirty="0" err="1"/>
              <a:t>OfficePLUS</a:t>
            </a:r>
            <a:endParaRPr lang="en-US" altLang="zh-CN" dirty="0"/>
          </a:p>
        </p:txBody>
      </p:sp>
      <p:sp>
        <p:nvSpPr>
          <p:cNvPr id="53" name="文本占位符 52"/>
          <p:cNvSpPr>
            <a:spLocks noGrp="1"/>
          </p:cNvSpPr>
          <p:nvPr>
            <p:ph type="body" sz="quarter" idx="11" hasCustomPrompt="1"/>
          </p:nvPr>
        </p:nvSpPr>
        <p:spPr>
          <a:xfrm>
            <a:off x="600816" y="2271362"/>
            <a:ext cx="5731056" cy="1136273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48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Atmospheric work </a:t>
            </a:r>
            <a:endParaRPr lang="en-US" altLang="zh-CN" dirty="0"/>
          </a:p>
          <a:p>
            <a:pPr lvl="0"/>
            <a:r>
              <a:rPr lang="en-US" altLang="zh-CN" dirty="0"/>
              <a:t>report</a:t>
            </a:r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9419310" y="2250590"/>
            <a:ext cx="2066554" cy="3120141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6825146" y="561983"/>
            <a:ext cx="2840435" cy="2746361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7292975" y="890588"/>
            <a:ext cx="3359150" cy="4946650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3"/>
          <p:cNvSpPr/>
          <p:nvPr userDrawn="1"/>
        </p:nvSpPr>
        <p:spPr>
          <a:xfrm>
            <a:off x="959389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38000">
                  <a:schemeClr val="bg1">
                    <a:lumMod val="85000"/>
                    <a:alpha val="35000"/>
                  </a:schemeClr>
                </a:gs>
                <a:gs pos="62000">
                  <a:schemeClr val="bg1">
                    <a:lumMod val="95000"/>
                    <a:alpha val="0"/>
                  </a:schemeClr>
                </a:gs>
              </a:gsLst>
              <a:lin ang="16200000" scaled="1"/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任意多边形: 形状 4"/>
          <p:cNvSpPr/>
          <p:nvPr userDrawn="1"/>
        </p:nvSpPr>
        <p:spPr>
          <a:xfrm>
            <a:off x="536553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38000">
                  <a:schemeClr val="bg1">
                    <a:lumMod val="85000"/>
                    <a:alpha val="35000"/>
                  </a:schemeClr>
                </a:gs>
                <a:gs pos="62000">
                  <a:schemeClr val="bg1">
                    <a:lumMod val="95000"/>
                    <a:alpha val="0"/>
                  </a:schemeClr>
                </a:gs>
              </a:gsLst>
              <a:lin ang="16200000" scaled="1"/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>
            <a:off x="113718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38000">
                  <a:schemeClr val="bg1">
                    <a:lumMod val="85000"/>
                    <a:alpha val="35000"/>
                  </a:schemeClr>
                </a:gs>
                <a:gs pos="62000">
                  <a:schemeClr val="bg1">
                    <a:lumMod val="95000"/>
                    <a:alpha val="0"/>
                  </a:schemeClr>
                </a:gs>
              </a:gsLst>
              <a:lin ang="16200000" scaled="1"/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>
            <a:off x="-309118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38000">
                  <a:schemeClr val="bg1">
                    <a:lumMod val="85000"/>
                    <a:alpha val="35000"/>
                  </a:schemeClr>
                </a:gs>
                <a:gs pos="62000">
                  <a:schemeClr val="bg1">
                    <a:lumMod val="95000"/>
                    <a:alpha val="0"/>
                  </a:schemeClr>
                </a:gs>
              </a:gsLst>
              <a:lin ang="16200000" scaled="1"/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>
            <a:off x="-731954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38000">
                  <a:schemeClr val="bg1">
                    <a:lumMod val="85000"/>
                    <a:alpha val="35000"/>
                  </a:schemeClr>
                </a:gs>
                <a:gs pos="62000">
                  <a:schemeClr val="bg1">
                    <a:lumMod val="95000"/>
                    <a:alpha val="0"/>
                  </a:schemeClr>
                </a:gs>
              </a:gsLst>
              <a:lin ang="16200000" scaled="1"/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0" name="任意多边形: 形状 9"/>
          <p:cNvSpPr/>
          <p:nvPr userDrawn="1"/>
        </p:nvSpPr>
        <p:spPr>
          <a:xfrm>
            <a:off x="-1577625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1" name="任意多边形: 形状 10"/>
          <p:cNvSpPr/>
          <p:nvPr userDrawn="1"/>
        </p:nvSpPr>
        <p:spPr>
          <a:xfrm>
            <a:off x="-2000461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" name="任意多边形: 形状 11"/>
          <p:cNvSpPr/>
          <p:nvPr userDrawn="1"/>
        </p:nvSpPr>
        <p:spPr>
          <a:xfrm>
            <a:off x="-2423297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" name="任意多边形: 形状 12"/>
          <p:cNvSpPr/>
          <p:nvPr userDrawn="1"/>
        </p:nvSpPr>
        <p:spPr>
          <a:xfrm>
            <a:off x="-2846133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任意多边形: 形状 13"/>
          <p:cNvSpPr/>
          <p:nvPr userDrawn="1"/>
        </p:nvSpPr>
        <p:spPr>
          <a:xfrm>
            <a:off x="-3268968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-4114640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7" name="任意多边形: 形状 16"/>
          <p:cNvSpPr/>
          <p:nvPr userDrawn="1"/>
        </p:nvSpPr>
        <p:spPr>
          <a:xfrm>
            <a:off x="-4537476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8" name="任意多边形: 形状 17"/>
          <p:cNvSpPr/>
          <p:nvPr userDrawn="1"/>
        </p:nvSpPr>
        <p:spPr>
          <a:xfrm>
            <a:off x="-4960311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9" name="任意多边形: 形状 18"/>
          <p:cNvSpPr/>
          <p:nvPr userDrawn="1"/>
        </p:nvSpPr>
        <p:spPr>
          <a:xfrm>
            <a:off x="-5383147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0" name="任意多边形: 形状 19"/>
          <p:cNvSpPr/>
          <p:nvPr userDrawn="1"/>
        </p:nvSpPr>
        <p:spPr>
          <a:xfrm>
            <a:off x="-5805983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1" name="任意多边形: 形状 20"/>
          <p:cNvSpPr/>
          <p:nvPr userDrawn="1"/>
        </p:nvSpPr>
        <p:spPr>
          <a:xfrm>
            <a:off x="-6228818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2" name="任意多边形: 形状 21"/>
          <p:cNvSpPr/>
          <p:nvPr userDrawn="1"/>
        </p:nvSpPr>
        <p:spPr>
          <a:xfrm>
            <a:off x="-6651654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3" name="任意多边形: 形状 22"/>
          <p:cNvSpPr/>
          <p:nvPr userDrawn="1"/>
        </p:nvSpPr>
        <p:spPr>
          <a:xfrm>
            <a:off x="-7074490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cxnSp>
        <p:nvCxnSpPr>
          <p:cNvPr id="24" name="直接连接符 23"/>
          <p:cNvCxnSpPr/>
          <p:nvPr userDrawn="1"/>
        </p:nvCxnSpPr>
        <p:spPr>
          <a:xfrm>
            <a:off x="695325" y="6292750"/>
            <a:ext cx="362857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任意多边形: 形状 24"/>
          <p:cNvSpPr/>
          <p:nvPr userDrawn="1"/>
        </p:nvSpPr>
        <p:spPr>
          <a:xfrm>
            <a:off x="6456253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6" name="任意多边形: 形状 25"/>
          <p:cNvSpPr/>
          <p:nvPr userDrawn="1"/>
        </p:nvSpPr>
        <p:spPr>
          <a:xfrm>
            <a:off x="6033418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7" name="任意多边形: 形状 26"/>
          <p:cNvSpPr/>
          <p:nvPr userDrawn="1"/>
        </p:nvSpPr>
        <p:spPr>
          <a:xfrm>
            <a:off x="5610582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8" name="任意多边形: 形状 27"/>
          <p:cNvSpPr/>
          <p:nvPr userDrawn="1"/>
        </p:nvSpPr>
        <p:spPr>
          <a:xfrm>
            <a:off x="5187746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9" name="任意多边形: 形状 28"/>
          <p:cNvSpPr/>
          <p:nvPr userDrawn="1"/>
        </p:nvSpPr>
        <p:spPr>
          <a:xfrm>
            <a:off x="4764911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0" name="任意多边形: 形状 29"/>
          <p:cNvSpPr/>
          <p:nvPr userDrawn="1"/>
        </p:nvSpPr>
        <p:spPr>
          <a:xfrm>
            <a:off x="4342075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2" name="任意多边形: 形状 31"/>
          <p:cNvSpPr/>
          <p:nvPr userDrawn="1"/>
        </p:nvSpPr>
        <p:spPr>
          <a:xfrm>
            <a:off x="3496403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3" name="任意多边形: 形状 32"/>
          <p:cNvSpPr/>
          <p:nvPr userDrawn="1"/>
        </p:nvSpPr>
        <p:spPr>
          <a:xfrm>
            <a:off x="3073568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4" name="任意多边形: 形状 33"/>
          <p:cNvSpPr/>
          <p:nvPr userDrawn="1"/>
        </p:nvSpPr>
        <p:spPr>
          <a:xfrm>
            <a:off x="2650732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5" name="任意多边形: 形状 34"/>
          <p:cNvSpPr/>
          <p:nvPr userDrawn="1"/>
        </p:nvSpPr>
        <p:spPr>
          <a:xfrm>
            <a:off x="2227896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6" name="任意多边形: 形状 35"/>
          <p:cNvSpPr/>
          <p:nvPr userDrawn="1"/>
        </p:nvSpPr>
        <p:spPr>
          <a:xfrm>
            <a:off x="1805061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7" name="任意多边形: 形状 36"/>
          <p:cNvSpPr/>
          <p:nvPr userDrawn="1"/>
        </p:nvSpPr>
        <p:spPr>
          <a:xfrm>
            <a:off x="1382225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cxnSp>
        <p:nvCxnSpPr>
          <p:cNvPr id="43" name="直接连接符 42"/>
          <p:cNvCxnSpPr/>
          <p:nvPr userDrawn="1"/>
        </p:nvCxnSpPr>
        <p:spPr>
          <a:xfrm>
            <a:off x="695325" y="6296016"/>
            <a:ext cx="108013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 userDrawn="1"/>
        </p:nvCxnSpPr>
        <p:spPr>
          <a:xfrm>
            <a:off x="695325" y="49528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 userDrawn="1"/>
        </p:nvCxnSpPr>
        <p:spPr>
          <a:xfrm>
            <a:off x="695325" y="54766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/>
          <p:cNvSpPr/>
          <p:nvPr userDrawn="1"/>
        </p:nvSpPr>
        <p:spPr>
          <a:xfrm>
            <a:off x="11446337" y="3614871"/>
            <a:ext cx="45719" cy="2307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占位符 52"/>
          <p:cNvSpPr>
            <a:spLocks noGrp="1"/>
          </p:cNvSpPr>
          <p:nvPr>
            <p:ph type="body" sz="quarter" idx="13" hasCustomPrompt="1"/>
          </p:nvPr>
        </p:nvSpPr>
        <p:spPr>
          <a:xfrm>
            <a:off x="596909" y="4549085"/>
            <a:ext cx="1124026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 defTabSz="457200"/>
            <a:r>
              <a:rPr lang="en-US" altLang="zh-CN" dirty="0"/>
              <a:t>2019 / 01 / 01</a:t>
            </a:r>
            <a:endParaRPr lang="en-US" altLang="zh-CN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/>
          <p:cNvSpPr/>
          <p:nvPr userDrawn="1"/>
        </p:nvSpPr>
        <p:spPr>
          <a:xfrm>
            <a:off x="6172768" y="4375787"/>
            <a:ext cx="5342251" cy="18553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 userDrawn="1"/>
        </p:nvSpPr>
        <p:spPr>
          <a:xfrm>
            <a:off x="695326" y="1937538"/>
            <a:ext cx="5323908" cy="18553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 userDrawn="1"/>
        </p:nvSpPr>
        <p:spPr>
          <a:xfrm>
            <a:off x="6172768" y="1934592"/>
            <a:ext cx="5342251" cy="18553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 userDrawn="1"/>
        </p:nvSpPr>
        <p:spPr>
          <a:xfrm>
            <a:off x="695326" y="4375787"/>
            <a:ext cx="5323908" cy="18553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4924796" y="2829145"/>
            <a:ext cx="2333385" cy="2373902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图片占位符 48"/>
          <p:cNvSpPr>
            <a:spLocks noGrp="1"/>
          </p:cNvSpPr>
          <p:nvPr>
            <p:ph type="pic" sz="quarter" idx="12"/>
          </p:nvPr>
        </p:nvSpPr>
        <p:spPr>
          <a:xfrm>
            <a:off x="8295822" y="1304503"/>
            <a:ext cx="3038042" cy="1302026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sp>
        <p:nvSpPr>
          <p:cNvPr id="57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827966" y="2314256"/>
            <a:ext cx="3047530" cy="1302026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sp>
        <p:nvSpPr>
          <p:cNvPr id="58" name="图片占位符 48"/>
          <p:cNvSpPr>
            <a:spLocks noGrp="1"/>
          </p:cNvSpPr>
          <p:nvPr>
            <p:ph type="pic" sz="quarter" idx="11"/>
          </p:nvPr>
        </p:nvSpPr>
        <p:spPr>
          <a:xfrm>
            <a:off x="4535804" y="1817758"/>
            <a:ext cx="3038042" cy="1302026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4" name="组合 3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26" name="任意多边形: 形状 2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6" name="任意多边形: 形状 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7" name="任意多边形: 形状 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8" name="任意多边形: 形状 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4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3224723" y="1388896"/>
            <a:ext cx="2985577" cy="4415004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sp>
        <p:nvSpPr>
          <p:cNvPr id="50" name="图片占位符 48"/>
          <p:cNvSpPr>
            <a:spLocks noGrp="1"/>
          </p:cNvSpPr>
          <p:nvPr>
            <p:ph type="pic" sz="quarter" idx="11"/>
          </p:nvPr>
        </p:nvSpPr>
        <p:spPr>
          <a:xfrm>
            <a:off x="6832266" y="1388896"/>
            <a:ext cx="2985577" cy="4415004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sp>
        <p:nvSpPr>
          <p:cNvPr id="51" name="图片占位符 48"/>
          <p:cNvSpPr>
            <a:spLocks noGrp="1"/>
          </p:cNvSpPr>
          <p:nvPr>
            <p:ph type="pic" sz="quarter" idx="12"/>
          </p:nvPr>
        </p:nvSpPr>
        <p:spPr>
          <a:xfrm>
            <a:off x="10413506" y="1388896"/>
            <a:ext cx="2985577" cy="4415004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4" name="组合 3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26" name="任意多边形: 形状 2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6" name="任意多边形: 形状 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7" name="任意多边形: 形状 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8" name="任意多边形: 形状 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48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7530894" y="1242915"/>
            <a:ext cx="2886281" cy="4243479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sp>
        <p:nvSpPr>
          <p:cNvPr id="49" name="图片占位符 48"/>
          <p:cNvSpPr>
            <a:spLocks noGrp="1"/>
          </p:cNvSpPr>
          <p:nvPr>
            <p:ph type="pic" sz="quarter" idx="11"/>
          </p:nvPr>
        </p:nvSpPr>
        <p:spPr>
          <a:xfrm>
            <a:off x="1777199" y="4189539"/>
            <a:ext cx="2886281" cy="1296855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4" name="组合 3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26" name="任意多边形: 形状 2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6" name="任意多边形: 形状 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7" name="任意多边形: 形状 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8" name="任意多边形: 形状 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</p:spTree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lang="zh-CN" altLang="en-US" sz="18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字体使用 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行距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背景图片出处</a:t>
            </a: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英文 </a:t>
            </a:r>
            <a:r>
              <a:rPr lang="en-US" altLang="zh-CN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Arial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中文 微软雅黑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正文 </a:t>
            </a:r>
            <a:r>
              <a:rPr lang="en-US" altLang="zh-CN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1.0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en-US" altLang="zh-CN" sz="1400" dirty="0" err="1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cn.bing.com</a:t>
            </a: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不得被全部或部分的复制、传播、销售，否则将承担法律责任。</a:t>
            </a:r>
            <a:endParaRPr kumimoji="0" lang="zh-CN" altLang="en-US" sz="133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prstClr val="white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prstClr val="white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/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选择“设计”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“变体”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“颜色”；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898370" y="4449176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51" name="矩形 50"/>
          <p:cNvSpPr/>
          <p:nvPr userDrawn="1"/>
        </p:nvSpPr>
        <p:spPr>
          <a:xfrm>
            <a:off x="6096000" y="1076279"/>
            <a:ext cx="6219825" cy="23632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715217" y="853629"/>
            <a:ext cx="5762087" cy="226207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grpSp>
        <p:nvGrpSpPr>
          <p:cNvPr id="50" name="组合 49"/>
          <p:cNvGrpSpPr/>
          <p:nvPr userDrawn="1"/>
        </p:nvGrpSpPr>
        <p:grpSpPr>
          <a:xfrm>
            <a:off x="-5106625" y="-55"/>
            <a:ext cx="24301094" cy="7743300"/>
            <a:chOff x="-6579190" y="-442650"/>
            <a:chExt cx="24301094" cy="7743300"/>
          </a:xfrm>
        </p:grpSpPr>
        <p:grpSp>
          <p:nvGrpSpPr>
            <p:cNvPr id="7" name="组合 6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8" name="任意多边形: 形状 7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29" name="组合 28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0" name="任意多边形: 形状 29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cxnSp>
        <p:nvCxnSpPr>
          <p:cNvPr id="53" name="直接连接符 52"/>
          <p:cNvCxnSpPr/>
          <p:nvPr userDrawn="1"/>
        </p:nvCxnSpPr>
        <p:spPr>
          <a:xfrm>
            <a:off x="695325" y="49528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 userDrawn="1"/>
        </p:nvCxnSpPr>
        <p:spPr>
          <a:xfrm>
            <a:off x="695325" y="54766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组合 54"/>
          <p:cNvGrpSpPr/>
          <p:nvPr userDrawn="1"/>
        </p:nvGrpSpPr>
        <p:grpSpPr>
          <a:xfrm>
            <a:off x="695325" y="6292750"/>
            <a:ext cx="10801350" cy="3266"/>
            <a:chOff x="695325" y="6292750"/>
            <a:chExt cx="10801350" cy="3266"/>
          </a:xfrm>
        </p:grpSpPr>
        <p:cxnSp>
          <p:nvCxnSpPr>
            <p:cNvPr id="56" name="直接连接符 55"/>
            <p:cNvCxnSpPr/>
            <p:nvPr/>
          </p:nvCxnSpPr>
          <p:spPr>
            <a:xfrm>
              <a:off x="695325" y="6296016"/>
              <a:ext cx="1080135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>
              <a:off x="695325" y="6292750"/>
              <a:ext cx="362857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文本框 57"/>
          <p:cNvSpPr txBox="1"/>
          <p:nvPr userDrawn="1"/>
        </p:nvSpPr>
        <p:spPr>
          <a:xfrm>
            <a:off x="305936" y="4523348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01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0" name="矩形 59"/>
          <p:cNvSpPr/>
          <p:nvPr userDrawn="1"/>
        </p:nvSpPr>
        <p:spPr>
          <a:xfrm>
            <a:off x="707513" y="4477618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 userDrawn="1"/>
        </p:nvSpPr>
        <p:spPr>
          <a:xfrm>
            <a:off x="390385" y="5521288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02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3" name="矩形 62"/>
          <p:cNvSpPr/>
          <p:nvPr userDrawn="1"/>
        </p:nvSpPr>
        <p:spPr>
          <a:xfrm>
            <a:off x="791962" y="545842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 userDrawn="1"/>
        </p:nvSpPr>
        <p:spPr>
          <a:xfrm>
            <a:off x="7409931" y="2677055"/>
            <a:ext cx="42755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</a:t>
            </a:r>
            <a:endParaRPr lang="zh-CN" altLang="en-US" sz="6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8" name="矩形 67"/>
          <p:cNvSpPr/>
          <p:nvPr userDrawn="1"/>
        </p:nvSpPr>
        <p:spPr>
          <a:xfrm>
            <a:off x="10629900" y="1101680"/>
            <a:ext cx="590550" cy="1651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1003143" y="5448031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2" name="文本框 1"/>
          <p:cNvSpPr txBox="1"/>
          <p:nvPr userDrawn="1"/>
        </p:nvSpPr>
        <p:spPr>
          <a:xfrm>
            <a:off x="4780140" y="4284308"/>
            <a:ext cx="69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03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5181717" y="422144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392898" y="4211051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2" name="文本框 71"/>
          <p:cNvSpPr txBox="1"/>
          <p:nvPr userDrawn="1"/>
        </p:nvSpPr>
        <p:spPr>
          <a:xfrm>
            <a:off x="9728060" y="5521288"/>
            <a:ext cx="69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06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3" name="矩形 72"/>
          <p:cNvSpPr/>
          <p:nvPr userDrawn="1"/>
        </p:nvSpPr>
        <p:spPr>
          <a:xfrm>
            <a:off x="10129637" y="545842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10340818" y="5448031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5" name="文本框 74"/>
          <p:cNvSpPr txBox="1"/>
          <p:nvPr userDrawn="1"/>
        </p:nvSpPr>
        <p:spPr>
          <a:xfrm>
            <a:off x="9728060" y="4274148"/>
            <a:ext cx="69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05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6" name="矩形 75"/>
          <p:cNvSpPr/>
          <p:nvPr userDrawn="1"/>
        </p:nvSpPr>
        <p:spPr>
          <a:xfrm>
            <a:off x="10129637" y="421128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占位符 2"/>
          <p:cNvSpPr>
            <a:spLocks noGrp="1"/>
          </p:cNvSpPr>
          <p:nvPr>
            <p:ph type="body" sz="quarter" idx="15" hasCustomPrompt="1"/>
          </p:nvPr>
        </p:nvSpPr>
        <p:spPr>
          <a:xfrm>
            <a:off x="10340818" y="4200891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6" name="文本框 5"/>
          <p:cNvSpPr txBox="1"/>
          <p:nvPr userDrawn="1"/>
        </p:nvSpPr>
        <p:spPr>
          <a:xfrm>
            <a:off x="4851260" y="5521288"/>
            <a:ext cx="69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04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8" name="矩形 27"/>
          <p:cNvSpPr/>
          <p:nvPr userDrawn="1"/>
        </p:nvSpPr>
        <p:spPr>
          <a:xfrm>
            <a:off x="5252837" y="545842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5464018" y="5448031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选择“开始”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“新建幻灯片”；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…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免费下载更多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微软官方</a:t>
            </a:r>
            <a:r>
              <a:rPr lang="en-US" altLang="zh-CN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PPT</a:t>
            </a: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模板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8" name="图片 7" descr="图片包含 室内, 文字, 纵横字谜, 物体&#10;&#10;自动生成的说明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998" y="1935162"/>
            <a:ext cx="2987676" cy="2987676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OneDrive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微软听听文档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识图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2110462" y="4440286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51" name="矩形 50"/>
          <p:cNvSpPr/>
          <p:nvPr userDrawn="1"/>
        </p:nvSpPr>
        <p:spPr>
          <a:xfrm>
            <a:off x="6096000" y="1076279"/>
            <a:ext cx="6219825" cy="23632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689817" y="853629"/>
            <a:ext cx="5762087" cy="226207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grpSp>
        <p:nvGrpSpPr>
          <p:cNvPr id="50" name="组合 49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7" name="组合 6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8" name="任意多边形: 形状 7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29" name="组合 28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0" name="任意多边形: 形状 29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cxnSp>
        <p:nvCxnSpPr>
          <p:cNvPr id="53" name="直接连接符 52"/>
          <p:cNvCxnSpPr/>
          <p:nvPr userDrawn="1"/>
        </p:nvCxnSpPr>
        <p:spPr>
          <a:xfrm>
            <a:off x="695325" y="49528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 userDrawn="1"/>
        </p:nvCxnSpPr>
        <p:spPr>
          <a:xfrm>
            <a:off x="695325" y="54766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组合 54"/>
          <p:cNvGrpSpPr/>
          <p:nvPr userDrawn="1"/>
        </p:nvGrpSpPr>
        <p:grpSpPr>
          <a:xfrm>
            <a:off x="695325" y="6292750"/>
            <a:ext cx="10801350" cy="3266"/>
            <a:chOff x="695325" y="6292750"/>
            <a:chExt cx="10801350" cy="3266"/>
          </a:xfrm>
        </p:grpSpPr>
        <p:cxnSp>
          <p:nvCxnSpPr>
            <p:cNvPr id="56" name="直接连接符 55"/>
            <p:cNvCxnSpPr/>
            <p:nvPr/>
          </p:nvCxnSpPr>
          <p:spPr>
            <a:xfrm>
              <a:off x="695325" y="6296016"/>
              <a:ext cx="1080135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>
              <a:off x="695325" y="6292750"/>
              <a:ext cx="362857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文本框 57"/>
          <p:cNvSpPr txBox="1"/>
          <p:nvPr userDrawn="1"/>
        </p:nvSpPr>
        <p:spPr>
          <a:xfrm>
            <a:off x="1518028" y="4514458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01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0" name="矩形 59"/>
          <p:cNvSpPr/>
          <p:nvPr userDrawn="1"/>
        </p:nvSpPr>
        <p:spPr>
          <a:xfrm>
            <a:off x="1919605" y="4468728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 userDrawn="1"/>
        </p:nvSpPr>
        <p:spPr>
          <a:xfrm>
            <a:off x="4181212" y="4513543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02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3" name="矩形 62"/>
          <p:cNvSpPr/>
          <p:nvPr userDrawn="1"/>
        </p:nvSpPr>
        <p:spPr>
          <a:xfrm>
            <a:off x="4582789" y="4450676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/>
          <p:cNvSpPr txBox="1"/>
          <p:nvPr userDrawn="1"/>
        </p:nvSpPr>
        <p:spPr>
          <a:xfrm>
            <a:off x="6857951" y="4521656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03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6" name="矩形 65"/>
          <p:cNvSpPr/>
          <p:nvPr userDrawn="1"/>
        </p:nvSpPr>
        <p:spPr>
          <a:xfrm>
            <a:off x="7259528" y="4470916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 userDrawn="1"/>
        </p:nvSpPr>
        <p:spPr>
          <a:xfrm>
            <a:off x="7409931" y="2677055"/>
            <a:ext cx="42755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</a:t>
            </a:r>
            <a:endParaRPr lang="zh-CN" altLang="en-US" sz="6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8" name="矩形 67"/>
          <p:cNvSpPr/>
          <p:nvPr userDrawn="1"/>
        </p:nvSpPr>
        <p:spPr>
          <a:xfrm>
            <a:off x="10629900" y="1101680"/>
            <a:ext cx="590550" cy="1651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4766008" y="4440286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2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7421554" y="4440286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64" name="文本框 63"/>
          <p:cNvSpPr txBox="1"/>
          <p:nvPr userDrawn="1"/>
        </p:nvSpPr>
        <p:spPr>
          <a:xfrm>
            <a:off x="9483235" y="4521656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04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0" name="矩形 69"/>
          <p:cNvSpPr/>
          <p:nvPr userDrawn="1"/>
        </p:nvSpPr>
        <p:spPr>
          <a:xfrm>
            <a:off x="9884812" y="4470916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10077101" y="4440286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3702530" y="4038092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51" name="矩形 50"/>
          <p:cNvSpPr/>
          <p:nvPr userDrawn="1"/>
        </p:nvSpPr>
        <p:spPr>
          <a:xfrm>
            <a:off x="6096000" y="1076279"/>
            <a:ext cx="6219825" cy="22620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689817" y="853629"/>
            <a:ext cx="5762087" cy="226207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grpSp>
        <p:nvGrpSpPr>
          <p:cNvPr id="50" name="组合 49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7" name="组合 6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8" name="任意多边形: 形状 7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29" name="组合 28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0" name="任意多边形: 形状 29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cxnSp>
        <p:nvCxnSpPr>
          <p:cNvPr id="53" name="直接连接符 52"/>
          <p:cNvCxnSpPr/>
          <p:nvPr userDrawn="1"/>
        </p:nvCxnSpPr>
        <p:spPr>
          <a:xfrm>
            <a:off x="695325" y="49528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 userDrawn="1"/>
        </p:nvCxnSpPr>
        <p:spPr>
          <a:xfrm>
            <a:off x="695325" y="54766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组合 54"/>
          <p:cNvGrpSpPr/>
          <p:nvPr userDrawn="1"/>
        </p:nvGrpSpPr>
        <p:grpSpPr>
          <a:xfrm>
            <a:off x="695325" y="6292750"/>
            <a:ext cx="10801350" cy="3266"/>
            <a:chOff x="695325" y="6292750"/>
            <a:chExt cx="10801350" cy="3266"/>
          </a:xfrm>
        </p:grpSpPr>
        <p:cxnSp>
          <p:nvCxnSpPr>
            <p:cNvPr id="56" name="直接连接符 55"/>
            <p:cNvCxnSpPr/>
            <p:nvPr/>
          </p:nvCxnSpPr>
          <p:spPr>
            <a:xfrm>
              <a:off x="695325" y="6296016"/>
              <a:ext cx="1080135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>
              <a:off x="695325" y="6292750"/>
              <a:ext cx="362857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文本框 57"/>
          <p:cNvSpPr txBox="1"/>
          <p:nvPr userDrawn="1"/>
        </p:nvSpPr>
        <p:spPr>
          <a:xfrm>
            <a:off x="3110096" y="4112264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01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0" name="矩形 59"/>
          <p:cNvSpPr/>
          <p:nvPr userDrawn="1"/>
        </p:nvSpPr>
        <p:spPr>
          <a:xfrm>
            <a:off x="3511673" y="4066534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 userDrawn="1"/>
        </p:nvSpPr>
        <p:spPr>
          <a:xfrm>
            <a:off x="5989180" y="4111349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02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3" name="矩形 62"/>
          <p:cNvSpPr/>
          <p:nvPr userDrawn="1"/>
        </p:nvSpPr>
        <p:spPr>
          <a:xfrm>
            <a:off x="6390757" y="4048482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/>
          <p:cNvSpPr txBox="1"/>
          <p:nvPr userDrawn="1"/>
        </p:nvSpPr>
        <p:spPr>
          <a:xfrm>
            <a:off x="8869119" y="4119462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03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6" name="矩形 65"/>
          <p:cNvSpPr/>
          <p:nvPr userDrawn="1"/>
        </p:nvSpPr>
        <p:spPr>
          <a:xfrm>
            <a:off x="9270696" y="4068722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 userDrawn="1"/>
        </p:nvSpPr>
        <p:spPr>
          <a:xfrm>
            <a:off x="7409931" y="2641071"/>
            <a:ext cx="42755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</a:t>
            </a:r>
            <a:endParaRPr lang="zh-CN" altLang="en-US" sz="6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8" name="矩形 67"/>
          <p:cNvSpPr/>
          <p:nvPr userDrawn="1"/>
        </p:nvSpPr>
        <p:spPr>
          <a:xfrm>
            <a:off x="10629900" y="1101680"/>
            <a:ext cx="590550" cy="1651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6601938" y="4038092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2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9475685" y="4038092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64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3702530" y="5178999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0" name="文本框 69"/>
          <p:cNvSpPr txBox="1"/>
          <p:nvPr userDrawn="1"/>
        </p:nvSpPr>
        <p:spPr>
          <a:xfrm>
            <a:off x="3110096" y="5253171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04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3" name="矩形 72"/>
          <p:cNvSpPr/>
          <p:nvPr userDrawn="1"/>
        </p:nvSpPr>
        <p:spPr>
          <a:xfrm>
            <a:off x="3511673" y="520744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文本框 73"/>
          <p:cNvSpPr txBox="1"/>
          <p:nvPr userDrawn="1"/>
        </p:nvSpPr>
        <p:spPr>
          <a:xfrm>
            <a:off x="5989180" y="5252256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05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5" name="矩形 74"/>
          <p:cNvSpPr/>
          <p:nvPr userDrawn="1"/>
        </p:nvSpPr>
        <p:spPr>
          <a:xfrm>
            <a:off x="6390757" y="5189389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文本框 75"/>
          <p:cNvSpPr txBox="1"/>
          <p:nvPr userDrawn="1"/>
        </p:nvSpPr>
        <p:spPr>
          <a:xfrm>
            <a:off x="8869119" y="5260369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06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7" name="矩形 76"/>
          <p:cNvSpPr/>
          <p:nvPr userDrawn="1"/>
        </p:nvSpPr>
        <p:spPr>
          <a:xfrm>
            <a:off x="9270696" y="5209629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文本占位符 2"/>
          <p:cNvSpPr>
            <a:spLocks noGrp="1"/>
          </p:cNvSpPr>
          <p:nvPr>
            <p:ph type="body" sz="quarter" idx="15" hasCustomPrompt="1"/>
          </p:nvPr>
        </p:nvSpPr>
        <p:spPr>
          <a:xfrm>
            <a:off x="6601938" y="5178999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9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9475685" y="5178999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4" name="组合 3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26" name="任意多边形: 形状 2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6" name="任意多边形: 形状 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7" name="任意多边形: 形状 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8" name="任意多边形: 形状 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58" name="文本占位符 57"/>
          <p:cNvSpPr>
            <a:spLocks noGrp="1"/>
          </p:cNvSpPr>
          <p:nvPr>
            <p:ph type="body" sz="quarter" idx="10" hasCustomPrompt="1"/>
          </p:nvPr>
        </p:nvSpPr>
        <p:spPr>
          <a:xfrm>
            <a:off x="3096302" y="2384548"/>
            <a:ext cx="870751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Font typeface="Arial" panose="020B0604020202020204" pitchFamily="34" charset="0"/>
              <a:buNone/>
              <a:defRPr lang="zh-CN" altLang="en-US" sz="4800" dirty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lvl="0" defTabSz="45720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46" name="矩形 45"/>
          <p:cNvSpPr/>
          <p:nvPr userDrawn="1"/>
        </p:nvSpPr>
        <p:spPr>
          <a:xfrm>
            <a:off x="4656138" y="-17934"/>
            <a:ext cx="2879725" cy="42390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 userDrawn="1"/>
        </p:nvSpPr>
        <p:spPr>
          <a:xfrm>
            <a:off x="3576767" y="2176047"/>
            <a:ext cx="241660" cy="243361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/>
          <p:cNvCxnSpPr/>
          <p:nvPr userDrawn="1"/>
        </p:nvCxnSpPr>
        <p:spPr>
          <a:xfrm>
            <a:off x="3198813" y="3297138"/>
            <a:ext cx="362857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 userDrawn="1"/>
        </p:nvCxnSpPr>
        <p:spPr>
          <a:xfrm>
            <a:off x="3198813" y="3295641"/>
            <a:ext cx="2897187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/>
          <p:cNvSpPr/>
          <p:nvPr userDrawn="1"/>
        </p:nvSpPr>
        <p:spPr>
          <a:xfrm>
            <a:off x="7442199" y="2368857"/>
            <a:ext cx="93664" cy="54548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标题 9"/>
          <p:cNvSpPr>
            <a:spLocks noGrp="1"/>
          </p:cNvSpPr>
          <p:nvPr>
            <p:ph type="title" hasCustomPrompt="1"/>
          </p:nvPr>
        </p:nvSpPr>
        <p:spPr>
          <a:xfrm>
            <a:off x="3867728" y="2078754"/>
            <a:ext cx="2133918" cy="978729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Add </a:t>
            </a:r>
            <a:br>
              <a:rPr lang="en-US" altLang="zh-CN" dirty="0"/>
            </a:br>
            <a:r>
              <a:rPr lang="en-US" altLang="zh-CN" dirty="0"/>
              <a:t>your title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55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1872157" y="1850540"/>
            <a:ext cx="2761455" cy="410091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/>
          <p:cNvSpPr/>
          <p:nvPr userDrawn="1"/>
        </p:nvSpPr>
        <p:spPr>
          <a:xfrm>
            <a:off x="708025" y="2423409"/>
            <a:ext cx="2141933" cy="3120141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 userDrawn="1"/>
        </p:nvSpPr>
        <p:spPr>
          <a:xfrm>
            <a:off x="4276536" y="2000253"/>
            <a:ext cx="5756667" cy="360997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1779846" y="1737916"/>
            <a:ext cx="2761455" cy="410091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57" name="图片占位符 48"/>
          <p:cNvSpPr>
            <a:spLocks noGrp="1"/>
          </p:cNvSpPr>
          <p:nvPr>
            <p:ph type="pic" sz="quarter" idx="11"/>
          </p:nvPr>
        </p:nvSpPr>
        <p:spPr>
          <a:xfrm>
            <a:off x="986581" y="4049827"/>
            <a:ext cx="1135674" cy="114172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56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986581" y="2287272"/>
            <a:ext cx="1135674" cy="114172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slow">
    <p:wipe dir="r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3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3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3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7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6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image" Target="../media/image19.png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8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7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3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8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6.xml"/><Relationship Id="rId6" Type="http://schemas.openxmlformats.org/officeDocument/2006/relationships/tags" Target="../tags/tag11.xml"/><Relationship Id="rId5" Type="http://schemas.openxmlformats.org/officeDocument/2006/relationships/image" Target="../media/image20.png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" Type="http://schemas.openxmlformats.org/officeDocument/2006/relationships/tags" Target="../tags/tag13.xml"/><Relationship Id="rId2" Type="http://schemas.openxmlformats.org/officeDocument/2006/relationships/image" Target="../media/image21.jpeg"/><Relationship Id="rId1" Type="http://schemas.openxmlformats.org/officeDocument/2006/relationships/tags" Target="../tags/tag12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19.xml"/><Relationship Id="rId4" Type="http://schemas.openxmlformats.org/officeDocument/2006/relationships/image" Target="../media/image22.png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tags" Target="../tags/tag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83005" y="1827530"/>
            <a:ext cx="10052685" cy="1457325"/>
          </a:xfrm>
        </p:spPr>
        <p:txBody>
          <a:bodyPr/>
          <a:lstStyle/>
          <a:p>
            <a:r>
              <a:rPr lang="zh-CN" sz="4800" dirty="0">
                <a:solidFill>
                  <a:srgbClr val="C00000"/>
                </a:solidFill>
              </a:rPr>
              <a:t>如何将分布式策略运用于</a:t>
            </a:r>
            <a:r>
              <a:rPr lang="en-US" altLang="zh-CN" sz="4800" dirty="0">
                <a:solidFill>
                  <a:srgbClr val="C00000"/>
                </a:solidFill>
              </a:rPr>
              <a:t>DSM</a:t>
            </a:r>
            <a:r>
              <a:rPr lang="zh-CN" altLang="en-US" sz="4800" dirty="0">
                <a:solidFill>
                  <a:srgbClr val="C00000"/>
                </a:solidFill>
              </a:rPr>
              <a:t>：以</a:t>
            </a:r>
            <a:r>
              <a:rPr lang="en-US" altLang="zh-CN" sz="4800" dirty="0">
                <a:solidFill>
                  <a:srgbClr val="C00000"/>
                </a:solidFill>
              </a:rPr>
              <a:t>transformer</a:t>
            </a:r>
            <a:r>
              <a:rPr lang="zh-CN" altLang="en-US" sz="4800" dirty="0">
                <a:solidFill>
                  <a:srgbClr val="C00000"/>
                </a:solidFill>
              </a:rPr>
              <a:t>为例</a:t>
            </a:r>
            <a:endParaRPr lang="zh-CN" altLang="en-US" sz="4800" dirty="0">
              <a:solidFill>
                <a:srgbClr val="C0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</a:rPr>
              <a:t>2024</a:t>
            </a:r>
            <a:r>
              <a:rPr lang="zh-CN" altLang="en-US" dirty="0">
                <a:solidFill>
                  <a:schemeClr val="tx1"/>
                </a:solidFill>
              </a:rPr>
              <a:t>年</a:t>
            </a:r>
            <a:r>
              <a:rPr lang="en-US" altLang="zh-CN" dirty="0">
                <a:solidFill>
                  <a:schemeClr val="tx1"/>
                </a:solidFill>
              </a:rPr>
              <a:t>7</a:t>
            </a:r>
            <a:r>
              <a:rPr lang="zh-CN" altLang="en-US" dirty="0">
                <a:solidFill>
                  <a:schemeClr val="tx1"/>
                </a:solidFill>
              </a:rPr>
              <a:t>月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黄子昱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54063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FFN fusion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61695" y="2910205"/>
            <a:ext cx="3096895" cy="2931160"/>
            <a:chOff x="288" y="6181"/>
            <a:chExt cx="4877" cy="4616"/>
          </a:xfrm>
        </p:grpSpPr>
        <p:sp>
          <p:nvSpPr>
            <p:cNvPr id="4" name="矩形 3"/>
            <p:cNvSpPr/>
            <p:nvPr/>
          </p:nvSpPr>
          <p:spPr>
            <a:xfrm>
              <a:off x="288" y="8060"/>
              <a:ext cx="1374" cy="2327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 rot="16200000">
              <a:off x="2908" y="5445"/>
              <a:ext cx="1374" cy="2846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 rot="16200000">
              <a:off x="2186" y="8045"/>
              <a:ext cx="728" cy="757"/>
            </a:xfrm>
            <a:prstGeom prst="rect">
              <a:avLst/>
            </a:prstGeom>
            <a:solidFill>
              <a:srgbClr val="B085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302" y="8045"/>
              <a:ext cx="728" cy="757"/>
            </a:xfrm>
            <a:prstGeom prst="rect">
              <a:avLst/>
            </a:prstGeom>
            <a:solidFill>
              <a:srgbClr val="FFE89F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 rot="16200000">
              <a:off x="2186" y="6166"/>
              <a:ext cx="728" cy="757"/>
            </a:xfrm>
            <a:prstGeom prst="rect">
              <a:avLst/>
            </a:prstGeom>
            <a:solidFill>
              <a:srgbClr val="FFBC05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 rot="16200000">
              <a:off x="2943" y="6166"/>
              <a:ext cx="728" cy="757"/>
            </a:xfrm>
            <a:prstGeom prst="rect">
              <a:avLst/>
            </a:prstGeom>
            <a:solidFill>
              <a:srgbClr val="FFBC05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 rot="16200000">
              <a:off x="3700" y="6166"/>
              <a:ext cx="728" cy="757"/>
            </a:xfrm>
            <a:prstGeom prst="rect">
              <a:avLst/>
            </a:prstGeom>
            <a:solidFill>
              <a:srgbClr val="FFBC05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172" y="9490"/>
              <a:ext cx="2993" cy="130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rgbClr val="FF0000"/>
                  </a:solidFill>
                </a:rPr>
                <a:t>input </a:t>
              </a:r>
              <a:r>
                <a:rPr lang="en-US" altLang="zh-CN" sz="2400" b="1">
                  <a:solidFill>
                    <a:srgbClr val="FF0000"/>
                  </a:solidFill>
                  <a:sym typeface="+mn-ea"/>
                </a:rPr>
                <a:t>stationary</a:t>
              </a:r>
              <a:endParaRPr lang="en-US" altLang="zh-CN" sz="2400" b="1">
                <a:solidFill>
                  <a:srgbClr val="FF0000"/>
                </a:solidFill>
              </a:endParaRPr>
            </a:p>
          </p:txBody>
        </p:sp>
      </p:grpSp>
      <p:sp>
        <p:nvSpPr>
          <p:cNvPr id="47" name="文本框 46"/>
          <p:cNvSpPr txBox="1"/>
          <p:nvPr/>
        </p:nvSpPr>
        <p:spPr>
          <a:xfrm>
            <a:off x="5402580" y="3372485"/>
            <a:ext cx="4968875" cy="17926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>
                <a:solidFill>
                  <a:schemeClr val="tx1"/>
                </a:solidFill>
              </a:rPr>
              <a:t>那么，根据</a:t>
            </a:r>
            <a:r>
              <a:rPr lang="en-US" altLang="zh-CN">
                <a:solidFill>
                  <a:schemeClr val="tx1"/>
                </a:solidFill>
              </a:rPr>
              <a:t>M</a:t>
            </a:r>
            <a:r>
              <a:rPr lang="zh-CN" altLang="en-US">
                <a:solidFill>
                  <a:schemeClr val="tx1"/>
                </a:solidFill>
              </a:rPr>
              <a:t>和</a:t>
            </a:r>
            <a:r>
              <a:rPr lang="en-US" altLang="zh-CN">
                <a:solidFill>
                  <a:schemeClr val="tx1"/>
                </a:solidFill>
              </a:rPr>
              <a:t>N</a:t>
            </a:r>
            <a:r>
              <a:rPr lang="zh-CN" altLang="en-US">
                <a:solidFill>
                  <a:schemeClr val="tx1"/>
                </a:solidFill>
              </a:rPr>
              <a:t>的大小关系，在</a:t>
            </a:r>
            <a:r>
              <a:rPr lang="en-US" altLang="zh-CN">
                <a:solidFill>
                  <a:schemeClr val="tx1"/>
                </a:solidFill>
              </a:rPr>
              <a:t>FFN0</a:t>
            </a:r>
            <a:r>
              <a:rPr lang="zh-CN" altLang="en-US">
                <a:solidFill>
                  <a:schemeClr val="tx1"/>
                </a:solidFill>
              </a:rPr>
              <a:t>上就可以选择</a:t>
            </a:r>
            <a:r>
              <a:rPr lang="en-US" altLang="zh-CN">
                <a:solidFill>
                  <a:schemeClr val="tx1"/>
                </a:solidFill>
              </a:rPr>
              <a:t>input/weight stationary</a:t>
            </a:r>
            <a:r>
              <a:rPr lang="zh-CN" altLang="en-US">
                <a:solidFill>
                  <a:schemeClr val="tx1"/>
                </a:solidFill>
              </a:rPr>
              <a:t>。考虑到</a:t>
            </a:r>
            <a:r>
              <a:rPr lang="en-US" altLang="zh-CN">
                <a:solidFill>
                  <a:schemeClr val="tx1"/>
                </a:solidFill>
              </a:rPr>
              <a:t>kernel fusion</a:t>
            </a:r>
            <a:r>
              <a:rPr lang="zh-CN" altLang="en-US">
                <a:solidFill>
                  <a:schemeClr val="tx1"/>
                </a:solidFill>
              </a:rPr>
              <a:t>，选择</a:t>
            </a:r>
            <a:r>
              <a:rPr lang="en-US" altLang="zh-CN">
                <a:solidFill>
                  <a:schemeClr val="tx1"/>
                </a:solidFill>
              </a:rPr>
              <a:t>input stationary</a:t>
            </a:r>
            <a:r>
              <a:rPr lang="zh-CN" altLang="en-US">
                <a:solidFill>
                  <a:schemeClr val="tx1"/>
                </a:solidFill>
              </a:rPr>
              <a:t>更有利。</a:t>
            </a:r>
            <a:endParaRPr lang="zh-CN" altLang="en-US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最后结果可以留存在共享内存，给</a:t>
            </a:r>
            <a:r>
              <a:rPr lang="en-US" altLang="zh-CN">
                <a:solidFill>
                  <a:schemeClr val="tx1"/>
                </a:solidFill>
              </a:rPr>
              <a:t>FFN1</a:t>
            </a:r>
            <a:r>
              <a:rPr lang="zh-CN" altLang="en-US">
                <a:solidFill>
                  <a:schemeClr val="tx1"/>
                </a:solidFill>
              </a:rPr>
              <a:t>复用。这也算</a:t>
            </a:r>
            <a:r>
              <a:rPr lang="en-US" altLang="zh-CN">
                <a:solidFill>
                  <a:schemeClr val="tx1"/>
                </a:solidFill>
              </a:rPr>
              <a:t>partial output stationary</a:t>
            </a:r>
            <a:r>
              <a:rPr lang="zh-CN" altLang="en-US">
                <a:solidFill>
                  <a:schemeClr val="tx1"/>
                </a:solidFill>
              </a:rPr>
              <a:t>。</a:t>
            </a:r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4514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FFN fusion pipeline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08585" y="1360170"/>
            <a:ext cx="19945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pipeline</a:t>
            </a:r>
            <a:endParaRPr lang="en-US" sz="3600" b="1">
              <a:solidFill>
                <a:srgbClr val="FF0000"/>
              </a:solidFill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2222500" y="3756660"/>
            <a:ext cx="2494857" cy="2493645"/>
            <a:chOff x="5273" y="6240"/>
            <a:chExt cx="4327" cy="2956"/>
          </a:xfrm>
        </p:grpSpPr>
        <p:sp>
          <p:nvSpPr>
            <p:cNvPr id="36" name="矩形 35"/>
            <p:cNvSpPr/>
            <p:nvPr/>
          </p:nvSpPr>
          <p:spPr>
            <a:xfrm>
              <a:off x="5273" y="6240"/>
              <a:ext cx="4327" cy="2956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6630" y="8013"/>
              <a:ext cx="1387" cy="103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altLang="zh-CN" sz="6000" b="1">
                  <a:solidFill>
                    <a:srgbClr val="FF0000"/>
                  </a:solidFill>
                  <a:sym typeface="+mn-ea"/>
                </a:rPr>
                <a:t>C</a:t>
              </a:r>
              <a:endParaRPr lang="en-US" altLang="zh-CN" sz="6000" b="1" baseline="-25000">
                <a:solidFill>
                  <a:srgbClr val="FF0000"/>
                </a:solidFill>
                <a:sym typeface="+mn-ea"/>
              </a:endParaRPr>
            </a:p>
          </p:txBody>
        </p:sp>
      </p:grpSp>
      <p:pic>
        <p:nvPicPr>
          <p:cNvPr id="6" name="图片 5" descr="绘图42"/>
          <p:cNvPicPr>
            <a:picLocks noChangeAspect="1"/>
          </p:cNvPicPr>
          <p:nvPr/>
        </p:nvPicPr>
        <p:blipFill>
          <a:blip r:embed="rId1"/>
          <a:srcRect r="70510"/>
          <a:stretch>
            <a:fillRect/>
          </a:stretch>
        </p:blipFill>
        <p:spPr>
          <a:xfrm>
            <a:off x="9286240" y="0"/>
            <a:ext cx="2821940" cy="464883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38175" y="37566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6200000">
            <a:off x="2786380" y="160274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左大括号 41"/>
          <p:cNvSpPr/>
          <p:nvPr/>
        </p:nvSpPr>
        <p:spPr>
          <a:xfrm rot="16200000">
            <a:off x="1249045" y="5661660"/>
            <a:ext cx="142875" cy="136525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828040" y="6438900"/>
            <a:ext cx="9848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2400"/>
              <a:t>4096</a:t>
            </a:r>
            <a:endParaRPr lang="en-US" sz="2400"/>
          </a:p>
        </p:txBody>
      </p:sp>
      <p:sp>
        <p:nvSpPr>
          <p:cNvPr id="47" name="矩形 46"/>
          <p:cNvSpPr/>
          <p:nvPr/>
        </p:nvSpPr>
        <p:spPr>
          <a:xfrm>
            <a:off x="5354955" y="10388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5354955" y="37566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5507542" y="2585850"/>
            <a:ext cx="1060905" cy="892516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D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2222500" y="3756660"/>
            <a:ext cx="255905" cy="255905"/>
          </a:xfrm>
          <a:prstGeom prst="rect">
            <a:avLst/>
          </a:prstGeom>
          <a:solidFill>
            <a:srgbClr val="C69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2478405" y="3756660"/>
            <a:ext cx="255905" cy="255905"/>
          </a:xfrm>
          <a:prstGeom prst="rect">
            <a:avLst/>
          </a:prstGeom>
          <a:solidFill>
            <a:srgbClr val="C69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5354955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5610860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5866765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5354955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610860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5866765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2222500" y="216662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638175" y="375666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200" b="1">
              <a:solidFill>
                <a:srgbClr val="FF0000"/>
              </a:solidFill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2478405" y="216662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2222500" y="2422525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894080" y="375666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2478405" y="2422525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70" name="右箭头 69"/>
          <p:cNvSpPr/>
          <p:nvPr/>
        </p:nvSpPr>
        <p:spPr>
          <a:xfrm>
            <a:off x="1221105" y="382333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右箭头 70"/>
          <p:cNvSpPr/>
          <p:nvPr/>
        </p:nvSpPr>
        <p:spPr>
          <a:xfrm rot="5400000">
            <a:off x="2127885" y="289369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右箭头 71"/>
          <p:cNvSpPr/>
          <p:nvPr/>
        </p:nvSpPr>
        <p:spPr>
          <a:xfrm rot="5400000">
            <a:off x="2381885" y="289369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4" name="右箭头 73"/>
          <p:cNvSpPr/>
          <p:nvPr/>
        </p:nvSpPr>
        <p:spPr>
          <a:xfrm>
            <a:off x="6181725" y="1106170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5" name="右箭头 74"/>
          <p:cNvSpPr/>
          <p:nvPr/>
        </p:nvSpPr>
        <p:spPr>
          <a:xfrm>
            <a:off x="6181725" y="1360170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6" name="直接箭头连接符 75"/>
          <p:cNvCxnSpPr>
            <a:stCxn id="51" idx="0"/>
            <a:endCxn id="55" idx="1"/>
          </p:cNvCxnSpPr>
          <p:nvPr/>
        </p:nvCxnSpPr>
        <p:spPr>
          <a:xfrm flipV="1">
            <a:off x="2350770" y="1167130"/>
            <a:ext cx="3004185" cy="258953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直接箭头连接符 76"/>
          <p:cNvCxnSpPr>
            <a:stCxn id="54" idx="0"/>
            <a:endCxn id="59" idx="1"/>
          </p:cNvCxnSpPr>
          <p:nvPr/>
        </p:nvCxnSpPr>
        <p:spPr>
          <a:xfrm flipV="1">
            <a:off x="2606675" y="1423035"/>
            <a:ext cx="2748280" cy="2333625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55" idx="0"/>
          </p:cNvCxnSpPr>
          <p:nvPr/>
        </p:nvCxnSpPr>
        <p:spPr>
          <a:xfrm>
            <a:off x="5483225" y="103886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2" name="圆角矩形 81"/>
          <p:cNvSpPr/>
          <p:nvPr/>
        </p:nvSpPr>
        <p:spPr>
          <a:xfrm>
            <a:off x="7122160" y="2355215"/>
            <a:ext cx="2018030" cy="135318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400" b="1"/>
              <a:t>global memory</a:t>
            </a:r>
            <a:endParaRPr lang="en-US" altLang="zh-CN" sz="2400" b="1"/>
          </a:p>
        </p:txBody>
      </p:sp>
      <p:cxnSp>
        <p:nvCxnSpPr>
          <p:cNvPr id="81" name="直接箭头连接符 80"/>
          <p:cNvCxnSpPr>
            <a:endCxn id="85" idx="1"/>
          </p:cNvCxnSpPr>
          <p:nvPr/>
        </p:nvCxnSpPr>
        <p:spPr>
          <a:xfrm>
            <a:off x="5482590" y="1794510"/>
            <a:ext cx="1809750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3" name="矩形 82"/>
          <p:cNvSpPr/>
          <p:nvPr/>
        </p:nvSpPr>
        <p:spPr>
          <a:xfrm>
            <a:off x="5354955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a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5610860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b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7292340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a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7688580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b</a:t>
            </a:r>
            <a:endParaRPr lang="en-US" altLang="zh-CN" b="1">
              <a:solidFill>
                <a:srgbClr val="FF0000"/>
              </a:solidFill>
            </a:endParaRPr>
          </a:p>
        </p:txBody>
      </p:sp>
      <p:cxnSp>
        <p:nvCxnSpPr>
          <p:cNvPr id="87" name="直接连接符 86"/>
          <p:cNvCxnSpPr/>
          <p:nvPr/>
        </p:nvCxnSpPr>
        <p:spPr>
          <a:xfrm>
            <a:off x="5739130" y="103251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8" name="直接箭头连接符 87"/>
          <p:cNvCxnSpPr>
            <a:endCxn id="86" idx="1"/>
          </p:cNvCxnSpPr>
          <p:nvPr/>
        </p:nvCxnSpPr>
        <p:spPr>
          <a:xfrm>
            <a:off x="5739130" y="1794510"/>
            <a:ext cx="1949450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9" name="矩形 88"/>
          <p:cNvSpPr/>
          <p:nvPr/>
        </p:nvSpPr>
        <p:spPr>
          <a:xfrm>
            <a:off x="5866765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c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8071485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c</a:t>
            </a:r>
            <a:endParaRPr lang="en-US" altLang="zh-CN" b="1">
              <a:solidFill>
                <a:srgbClr val="FF0000"/>
              </a:solidFill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5994400" y="103251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2" name="直接箭头连接符 91"/>
          <p:cNvCxnSpPr>
            <a:endCxn id="90" idx="1"/>
          </p:cNvCxnSpPr>
          <p:nvPr/>
        </p:nvCxnSpPr>
        <p:spPr>
          <a:xfrm>
            <a:off x="5994400" y="1794510"/>
            <a:ext cx="2077085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3" name="文本框 92"/>
          <p:cNvSpPr txBox="1"/>
          <p:nvPr/>
        </p:nvSpPr>
        <p:spPr>
          <a:xfrm>
            <a:off x="6863715" y="3966210"/>
            <a:ext cx="5328285" cy="28917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400"/>
              <a:t>不同数字代表不同</a:t>
            </a:r>
            <a:r>
              <a:rPr lang="en-US" altLang="zh-CN" sz="1400"/>
              <a:t>block</a:t>
            </a:r>
            <a:r>
              <a:rPr lang="zh-CN" altLang="en-US" sz="1400"/>
              <a:t>。</a:t>
            </a:r>
            <a:endParaRPr lang="zh-CN" altLang="en-US" sz="14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400"/>
              <a:t>计算</a:t>
            </a:r>
            <a:r>
              <a:rPr lang="en-US" altLang="zh-CN" sz="1400"/>
              <a:t>block1</a:t>
            </a:r>
            <a:r>
              <a:rPr lang="zh-CN" altLang="en-US" sz="1400"/>
              <a:t>需要在</a:t>
            </a:r>
            <a:r>
              <a:rPr lang="en-US" altLang="zh-CN" sz="1400"/>
              <a:t>k</a:t>
            </a:r>
            <a:r>
              <a:rPr lang="zh-CN" altLang="en-US" sz="1400"/>
              <a:t>维度迭代</a:t>
            </a:r>
            <a:r>
              <a:rPr lang="en-US" altLang="zh-CN" sz="1400"/>
              <a:t>4096</a:t>
            </a:r>
            <a:r>
              <a:rPr lang="zh-CN" altLang="en-US" sz="1400"/>
              <a:t>次。同样</a:t>
            </a:r>
            <a:r>
              <a:rPr lang="en-US" altLang="zh-CN" sz="1400"/>
              <a:t>3</a:t>
            </a:r>
            <a:r>
              <a:rPr lang="zh-CN" altLang="en-US" sz="1400"/>
              <a:t>也要向右迭代</a:t>
            </a:r>
            <a:r>
              <a:rPr lang="en-US" altLang="zh-CN" sz="1400"/>
              <a:t>4096</a:t>
            </a:r>
            <a:r>
              <a:rPr lang="zh-CN" altLang="en-US" sz="1400"/>
              <a:t>次。</a:t>
            </a:r>
            <a:endParaRPr lang="zh-CN" altLang="en-US" sz="14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400"/>
              <a:t>但是每次算完要在</a:t>
            </a:r>
            <a:r>
              <a:rPr lang="en-US" altLang="zh-CN" sz="1400"/>
              <a:t>3</a:t>
            </a:r>
            <a:r>
              <a:rPr lang="zh-CN" altLang="en-US" sz="1400"/>
              <a:t>和</a:t>
            </a:r>
            <a:r>
              <a:rPr lang="en-US" altLang="zh-CN" sz="1400"/>
              <a:t>4</a:t>
            </a:r>
            <a:r>
              <a:rPr lang="zh-CN" altLang="en-US" sz="1400"/>
              <a:t>之间做</a:t>
            </a:r>
            <a:r>
              <a:rPr lang="en-US" altLang="zh-CN" sz="1400"/>
              <a:t>all reduce</a:t>
            </a:r>
            <a:r>
              <a:rPr lang="zh-CN" altLang="en-US" sz="1400"/>
              <a:t>。</a:t>
            </a:r>
            <a:endParaRPr lang="zh-CN" altLang="en-US" sz="14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400"/>
              <a:t>我们比较</a:t>
            </a:r>
            <a:r>
              <a:rPr lang="en-US" altLang="zh-CN" sz="1400"/>
              <a:t>1</a:t>
            </a:r>
            <a:r>
              <a:rPr lang="zh-CN" altLang="en-US" sz="1400"/>
              <a:t>的计算和</a:t>
            </a:r>
            <a:r>
              <a:rPr lang="en-US" altLang="zh-CN" sz="1400"/>
              <a:t>a</a:t>
            </a:r>
            <a:r>
              <a:rPr lang="zh-CN" altLang="en-US" sz="1400"/>
              <a:t>的计算。</a:t>
            </a:r>
            <a:r>
              <a:rPr lang="en-US" altLang="zh-CN" sz="1400"/>
              <a:t>1</a:t>
            </a:r>
            <a:r>
              <a:rPr lang="zh-CN" altLang="en-US" sz="1400"/>
              <a:t>需要读取</a:t>
            </a:r>
            <a:r>
              <a:rPr lang="en-US" altLang="zh-CN" sz="1400"/>
              <a:t>A</a:t>
            </a:r>
            <a:r>
              <a:rPr lang="zh-CN" altLang="en-US" sz="1400"/>
              <a:t>和</a:t>
            </a:r>
            <a:r>
              <a:rPr lang="en-US" altLang="zh-CN" sz="1400"/>
              <a:t>B</a:t>
            </a:r>
            <a:r>
              <a:rPr lang="zh-CN" altLang="en-US" sz="1400"/>
              <a:t>的一块。</a:t>
            </a:r>
            <a:r>
              <a:rPr lang="en-US" altLang="zh-CN" sz="1400"/>
              <a:t>a</a:t>
            </a:r>
            <a:r>
              <a:rPr lang="zh-CN" altLang="en-US" sz="1400"/>
              <a:t>读取</a:t>
            </a:r>
            <a:r>
              <a:rPr lang="en-US" altLang="zh-CN" sz="1400"/>
              <a:t>D</a:t>
            </a:r>
            <a:r>
              <a:rPr lang="zh-CN" altLang="en-US" sz="1400"/>
              <a:t>，但是对</a:t>
            </a:r>
            <a:r>
              <a:rPr lang="en-US" altLang="zh-CN" sz="1400"/>
              <a:t>C</a:t>
            </a:r>
            <a:r>
              <a:rPr lang="zh-CN" altLang="en-US" sz="1400"/>
              <a:t>是直接从共享内存。但是算完后需要和</a:t>
            </a:r>
            <a:r>
              <a:rPr lang="en-US" altLang="zh-CN" sz="1400"/>
              <a:t>4</a:t>
            </a:r>
            <a:r>
              <a:rPr lang="zh-CN" altLang="en-US" sz="1400"/>
              <a:t>进行</a:t>
            </a:r>
            <a:r>
              <a:rPr lang="en-US" altLang="zh-CN" sz="1400"/>
              <a:t>reduce</a:t>
            </a:r>
            <a:r>
              <a:rPr lang="zh-CN" altLang="en-US" sz="1400"/>
              <a:t>。并且因为没法把所有列都存在共享内存，所以需要存回</a:t>
            </a:r>
            <a:r>
              <a:rPr lang="en-US" altLang="zh-CN" sz="1400"/>
              <a:t>global</a:t>
            </a:r>
            <a:r>
              <a:rPr lang="zh-CN" altLang="en-US" sz="1400"/>
              <a:t>，所以</a:t>
            </a:r>
            <a:r>
              <a:rPr lang="en-US" altLang="zh-CN" sz="1400"/>
              <a:t>3</a:t>
            </a:r>
            <a:r>
              <a:rPr lang="zh-CN" altLang="en-US" sz="1400"/>
              <a:t>和</a:t>
            </a:r>
            <a:r>
              <a:rPr lang="en-US" altLang="zh-CN" sz="1400"/>
              <a:t>4</a:t>
            </a:r>
            <a:r>
              <a:rPr lang="zh-CN" altLang="en-US" sz="1400"/>
              <a:t>也需要读取一次上一次算的</a:t>
            </a:r>
            <a:r>
              <a:rPr lang="en-US" altLang="zh-CN" sz="1400"/>
              <a:t>a</a:t>
            </a:r>
            <a:r>
              <a:rPr lang="zh-CN" altLang="en-US" sz="1400"/>
              <a:t>的</a:t>
            </a:r>
            <a:r>
              <a:rPr lang="en-US" altLang="zh-CN" sz="1400"/>
              <a:t>partial</a:t>
            </a:r>
            <a:r>
              <a:rPr lang="zh-CN" altLang="en-US" sz="1400"/>
              <a:t>的值。综上来看</a:t>
            </a:r>
            <a:r>
              <a:rPr lang="en-US" altLang="zh-CN" sz="1400"/>
              <a:t>bubble</a:t>
            </a:r>
            <a:r>
              <a:rPr lang="zh-CN" altLang="en-US" sz="1400"/>
              <a:t>应该不大。</a:t>
            </a:r>
            <a:endParaRPr lang="zh-CN" altLang="en-US" sz="14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400"/>
              <a:t>W</a:t>
            </a:r>
            <a:r>
              <a:rPr lang="en-US" altLang="zh-CN" sz="1400" baseline="-25000"/>
              <a:t>G</a:t>
            </a:r>
            <a:r>
              <a:rPr lang="zh-CN" altLang="en-US" sz="1400"/>
              <a:t>和</a:t>
            </a:r>
            <a:r>
              <a:rPr lang="en-US" altLang="zh-CN" sz="1400"/>
              <a:t>W</a:t>
            </a:r>
            <a:r>
              <a:rPr lang="en-US" altLang="zh-CN" sz="1400" baseline="-25000"/>
              <a:t>U</a:t>
            </a:r>
            <a:r>
              <a:rPr lang="zh-CN" altLang="en-US" sz="1400"/>
              <a:t>我认为可以拼接为一个矩阵乘法。。按照</a:t>
            </a:r>
            <a:r>
              <a:rPr lang="en-US" altLang="zh-CN" sz="1400"/>
              <a:t>FFN</a:t>
            </a:r>
            <a:r>
              <a:rPr lang="zh-CN" altLang="en-US" sz="1400"/>
              <a:t>就是</a:t>
            </a:r>
            <a:r>
              <a:rPr lang="en-US" altLang="zh-CN" sz="1400"/>
              <a:t>FFN0</a:t>
            </a:r>
            <a:r>
              <a:rPr lang="zh-CN" altLang="en-US" sz="1400"/>
              <a:t>和</a:t>
            </a:r>
            <a:r>
              <a:rPr lang="en-US" altLang="zh-CN" sz="1400"/>
              <a:t>FFN1</a:t>
            </a:r>
            <a:r>
              <a:rPr lang="zh-CN" altLang="en-US" sz="1400"/>
              <a:t>来设计了上述算法。</a:t>
            </a:r>
            <a:endParaRPr lang="zh-CN" altLang="en-US" sz="14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400"/>
              <a:t>pipeline</a:t>
            </a:r>
            <a:r>
              <a:rPr lang="zh-CN" altLang="en-US" sz="1400">
                <a:sym typeface="+mn-ea"/>
              </a:rPr>
              <a:t>比</a:t>
            </a:r>
            <a:r>
              <a:rPr lang="en-US" altLang="zh-CN" sz="1400">
                <a:sym typeface="+mn-ea"/>
              </a:rPr>
              <a:t>input stationary</a:t>
            </a:r>
            <a:r>
              <a:rPr lang="zh-CN" altLang="en-US" sz="1400"/>
              <a:t>的好处在于中间结果立刻消耗，</a:t>
            </a:r>
            <a:r>
              <a:rPr lang="en-US" altLang="zh-CN" sz="1400"/>
              <a:t>1</a:t>
            </a:r>
            <a:r>
              <a:rPr lang="zh-CN" altLang="en-US" sz="1400"/>
              <a:t>和</a:t>
            </a:r>
            <a:r>
              <a:rPr lang="en-US" altLang="zh-CN" sz="1400"/>
              <a:t>2</a:t>
            </a:r>
            <a:r>
              <a:rPr lang="zh-CN" altLang="en-US" sz="1400"/>
              <a:t>的中间结果可以均分到</a:t>
            </a:r>
            <a:r>
              <a:rPr lang="en-US" altLang="zh-CN" sz="1400"/>
              <a:t>4</a:t>
            </a:r>
            <a:r>
              <a:rPr lang="zh-CN" altLang="en-US" sz="1400"/>
              <a:t>个</a:t>
            </a:r>
            <a:r>
              <a:rPr lang="en-US" altLang="zh-CN" sz="1400"/>
              <a:t>block</a:t>
            </a:r>
            <a:r>
              <a:rPr lang="zh-CN" altLang="en-US" sz="1400"/>
              <a:t>里存着。</a:t>
            </a:r>
            <a:endParaRPr lang="en-US" altLang="zh-CN" sz="1400"/>
          </a:p>
        </p:txBody>
      </p:sp>
      <p:sp>
        <p:nvSpPr>
          <p:cNvPr id="94" name="文本框 93"/>
          <p:cNvSpPr txBox="1"/>
          <p:nvPr/>
        </p:nvSpPr>
        <p:spPr>
          <a:xfrm>
            <a:off x="921482" y="5252976"/>
            <a:ext cx="799715" cy="868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A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3916777" y="2664081"/>
            <a:ext cx="799715" cy="868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B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5507542" y="5357625"/>
            <a:ext cx="1060905" cy="892516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E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95923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FFN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model parallel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82880" y="5118100"/>
            <a:ext cx="2292985" cy="1477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6000" b="1">
                <a:solidFill>
                  <a:schemeClr val="bg1"/>
                </a:solidFill>
              </a:rPr>
              <a:t>C</a:t>
            </a:r>
            <a:endParaRPr lang="en-US" altLang="zh-CN" sz="6000" b="1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514725" y="5351780"/>
            <a:ext cx="190055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有利于</a:t>
            </a:r>
            <a:r>
              <a:rPr lang="en-US" sz="2400" b="1">
                <a:solidFill>
                  <a:srgbClr val="FF0000"/>
                </a:solidFill>
              </a:rPr>
              <a:t>C</a:t>
            </a:r>
            <a:r>
              <a:rPr lang="zh-CN" altLang="en-US" sz="2400" b="1">
                <a:solidFill>
                  <a:srgbClr val="FF0000"/>
                </a:solidFill>
              </a:rPr>
              <a:t>矩阵复用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182880" y="5117465"/>
            <a:ext cx="1974850" cy="238125"/>
            <a:chOff x="288" y="8059"/>
            <a:chExt cx="3110" cy="375"/>
          </a:xfrm>
        </p:grpSpPr>
        <p:grpSp>
          <p:nvGrpSpPr>
            <p:cNvPr id="16" name="组合 15"/>
            <p:cNvGrpSpPr/>
            <p:nvPr/>
          </p:nvGrpSpPr>
          <p:grpSpPr>
            <a:xfrm>
              <a:off x="288" y="8059"/>
              <a:ext cx="1554" cy="375"/>
              <a:chOff x="288" y="8059"/>
              <a:chExt cx="1554" cy="375"/>
            </a:xfrm>
          </p:grpSpPr>
          <p:sp>
            <p:nvSpPr>
              <p:cNvPr id="9" name="矩形 8"/>
              <p:cNvSpPr/>
              <p:nvPr/>
            </p:nvSpPr>
            <p:spPr>
              <a:xfrm rot="16200000">
                <a:off x="295" y="8052"/>
                <a:ext cx="374" cy="389"/>
              </a:xfrm>
              <a:prstGeom prst="rect">
                <a:avLst/>
              </a:prstGeom>
              <a:solidFill>
                <a:srgbClr val="FFE89F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" name="矩形 5"/>
              <p:cNvSpPr/>
              <p:nvPr/>
            </p:nvSpPr>
            <p:spPr>
              <a:xfrm rot="16200000">
                <a:off x="684" y="8052"/>
                <a:ext cx="374" cy="389"/>
              </a:xfrm>
              <a:prstGeom prst="rect">
                <a:avLst/>
              </a:prstGeom>
              <a:solidFill>
                <a:srgbClr val="FFE89F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grpSp>
            <p:nvGrpSpPr>
              <p:cNvPr id="14" name="组合 13"/>
              <p:cNvGrpSpPr/>
              <p:nvPr/>
            </p:nvGrpSpPr>
            <p:grpSpPr>
              <a:xfrm>
                <a:off x="1066" y="8060"/>
                <a:ext cx="777" cy="374"/>
                <a:chOff x="488" y="8259"/>
                <a:chExt cx="777" cy="374"/>
              </a:xfrm>
            </p:grpSpPr>
            <p:sp>
              <p:nvSpPr>
                <p:cNvPr id="7" name="矩形 6"/>
                <p:cNvSpPr/>
                <p:nvPr/>
              </p:nvSpPr>
              <p:spPr>
                <a:xfrm rot="16200000">
                  <a:off x="495" y="8252"/>
                  <a:ext cx="374" cy="389"/>
                </a:xfrm>
                <a:prstGeom prst="rect">
                  <a:avLst/>
                </a:prstGeom>
                <a:solidFill>
                  <a:srgbClr val="FFE89F"/>
                </a:solidFill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13" name="矩形 12"/>
                <p:cNvSpPr/>
                <p:nvPr/>
              </p:nvSpPr>
              <p:spPr>
                <a:xfrm rot="16200000">
                  <a:off x="884" y="8252"/>
                  <a:ext cx="374" cy="389"/>
                </a:xfrm>
                <a:prstGeom prst="rect">
                  <a:avLst/>
                </a:prstGeom>
                <a:solidFill>
                  <a:srgbClr val="FFE89F"/>
                </a:solidFill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17" name="组合 16"/>
            <p:cNvGrpSpPr/>
            <p:nvPr/>
          </p:nvGrpSpPr>
          <p:grpSpPr>
            <a:xfrm>
              <a:off x="1844" y="8060"/>
              <a:ext cx="1554" cy="375"/>
              <a:chOff x="288" y="8059"/>
              <a:chExt cx="1554" cy="375"/>
            </a:xfrm>
          </p:grpSpPr>
          <p:sp>
            <p:nvSpPr>
              <p:cNvPr id="18" name="矩形 17"/>
              <p:cNvSpPr/>
              <p:nvPr/>
            </p:nvSpPr>
            <p:spPr>
              <a:xfrm rot="16200000">
                <a:off x="295" y="8052"/>
                <a:ext cx="374" cy="389"/>
              </a:xfrm>
              <a:prstGeom prst="rect">
                <a:avLst/>
              </a:prstGeom>
              <a:solidFill>
                <a:srgbClr val="FFE89F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9" name="矩形 18"/>
              <p:cNvSpPr/>
              <p:nvPr/>
            </p:nvSpPr>
            <p:spPr>
              <a:xfrm rot="16200000">
                <a:off x="684" y="8052"/>
                <a:ext cx="374" cy="389"/>
              </a:xfrm>
              <a:prstGeom prst="rect">
                <a:avLst/>
              </a:prstGeom>
              <a:solidFill>
                <a:srgbClr val="FFE89F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grpSp>
            <p:nvGrpSpPr>
              <p:cNvPr id="20" name="组合 19"/>
              <p:cNvGrpSpPr/>
              <p:nvPr/>
            </p:nvGrpSpPr>
            <p:grpSpPr>
              <a:xfrm>
                <a:off x="1066" y="8060"/>
                <a:ext cx="777" cy="374"/>
                <a:chOff x="488" y="8259"/>
                <a:chExt cx="777" cy="374"/>
              </a:xfrm>
            </p:grpSpPr>
            <p:sp>
              <p:nvSpPr>
                <p:cNvPr id="21" name="矩形 20"/>
                <p:cNvSpPr/>
                <p:nvPr/>
              </p:nvSpPr>
              <p:spPr>
                <a:xfrm rot="16200000">
                  <a:off x="495" y="8252"/>
                  <a:ext cx="374" cy="389"/>
                </a:xfrm>
                <a:prstGeom prst="rect">
                  <a:avLst/>
                </a:prstGeom>
                <a:solidFill>
                  <a:srgbClr val="FFE89F"/>
                </a:solidFill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22" name="矩形 21"/>
                <p:cNvSpPr/>
                <p:nvPr/>
              </p:nvSpPr>
              <p:spPr>
                <a:xfrm rot="16200000">
                  <a:off x="884" y="8252"/>
                  <a:ext cx="374" cy="389"/>
                </a:xfrm>
                <a:prstGeom prst="rect">
                  <a:avLst/>
                </a:prstGeom>
                <a:solidFill>
                  <a:srgbClr val="FFE89F"/>
                </a:solidFill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</p:grpSp>
      <p:sp>
        <p:nvSpPr>
          <p:cNvPr id="23" name="矩形 22"/>
          <p:cNvSpPr/>
          <p:nvPr/>
        </p:nvSpPr>
        <p:spPr>
          <a:xfrm rot="16200000">
            <a:off x="2606040" y="2948305"/>
            <a:ext cx="2292985" cy="151892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 rot="5400000">
            <a:off x="2124710" y="3426460"/>
            <a:ext cx="1974850" cy="238125"/>
            <a:chOff x="288" y="8059"/>
            <a:chExt cx="3110" cy="375"/>
          </a:xfrm>
          <a:solidFill>
            <a:srgbClr val="FFC923"/>
          </a:solidFill>
        </p:grpSpPr>
        <p:grpSp>
          <p:nvGrpSpPr>
            <p:cNvPr id="26" name="组合 25"/>
            <p:cNvGrpSpPr/>
            <p:nvPr/>
          </p:nvGrpSpPr>
          <p:grpSpPr>
            <a:xfrm>
              <a:off x="288" y="8059"/>
              <a:ext cx="1554" cy="375"/>
              <a:chOff x="288" y="8059"/>
              <a:chExt cx="1554" cy="375"/>
            </a:xfrm>
            <a:grpFill/>
          </p:grpSpPr>
          <p:sp>
            <p:nvSpPr>
              <p:cNvPr id="27" name="矩形 26"/>
              <p:cNvSpPr/>
              <p:nvPr/>
            </p:nvSpPr>
            <p:spPr>
              <a:xfrm rot="16200000">
                <a:off x="295" y="8052"/>
                <a:ext cx="374" cy="389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8" name="矩形 27"/>
              <p:cNvSpPr/>
              <p:nvPr/>
            </p:nvSpPr>
            <p:spPr>
              <a:xfrm rot="16200000">
                <a:off x="684" y="8052"/>
                <a:ext cx="374" cy="389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grpSp>
            <p:nvGrpSpPr>
              <p:cNvPr id="29" name="组合 28"/>
              <p:cNvGrpSpPr/>
              <p:nvPr/>
            </p:nvGrpSpPr>
            <p:grpSpPr>
              <a:xfrm>
                <a:off x="1066" y="8060"/>
                <a:ext cx="777" cy="374"/>
                <a:chOff x="488" y="8259"/>
                <a:chExt cx="777" cy="374"/>
              </a:xfrm>
              <a:grpFill/>
            </p:grpSpPr>
            <p:sp>
              <p:nvSpPr>
                <p:cNvPr id="32" name="矩形 31"/>
                <p:cNvSpPr/>
                <p:nvPr/>
              </p:nvSpPr>
              <p:spPr>
                <a:xfrm rot="16200000">
                  <a:off x="495" y="8252"/>
                  <a:ext cx="374" cy="389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33" name="矩形 32"/>
                <p:cNvSpPr/>
                <p:nvPr/>
              </p:nvSpPr>
              <p:spPr>
                <a:xfrm rot="16200000">
                  <a:off x="884" y="8252"/>
                  <a:ext cx="374" cy="389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34" name="组合 33"/>
            <p:cNvGrpSpPr/>
            <p:nvPr/>
          </p:nvGrpSpPr>
          <p:grpSpPr>
            <a:xfrm>
              <a:off x="1844" y="8060"/>
              <a:ext cx="1554" cy="375"/>
              <a:chOff x="288" y="8059"/>
              <a:chExt cx="1554" cy="375"/>
            </a:xfrm>
            <a:grpFill/>
          </p:grpSpPr>
          <p:sp>
            <p:nvSpPr>
              <p:cNvPr id="35" name="矩形 34"/>
              <p:cNvSpPr/>
              <p:nvPr/>
            </p:nvSpPr>
            <p:spPr>
              <a:xfrm rot="16200000">
                <a:off x="295" y="8052"/>
                <a:ext cx="374" cy="389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6" name="矩形 35"/>
              <p:cNvSpPr/>
              <p:nvPr/>
            </p:nvSpPr>
            <p:spPr>
              <a:xfrm rot="16200000">
                <a:off x="684" y="8052"/>
                <a:ext cx="374" cy="389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1066" y="8060"/>
                <a:ext cx="777" cy="374"/>
                <a:chOff x="488" y="8259"/>
                <a:chExt cx="777" cy="374"/>
              </a:xfrm>
              <a:grpFill/>
            </p:grpSpPr>
            <p:sp>
              <p:nvSpPr>
                <p:cNvPr id="38" name="矩形 37"/>
                <p:cNvSpPr/>
                <p:nvPr/>
              </p:nvSpPr>
              <p:spPr>
                <a:xfrm rot="16200000">
                  <a:off x="495" y="8252"/>
                  <a:ext cx="374" cy="389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39" name="矩形 38"/>
                <p:cNvSpPr/>
                <p:nvPr/>
              </p:nvSpPr>
              <p:spPr>
                <a:xfrm rot="16200000">
                  <a:off x="884" y="8252"/>
                  <a:ext cx="374" cy="389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</p:grpSp>
      <p:sp>
        <p:nvSpPr>
          <p:cNvPr id="40" name="矩形 39"/>
          <p:cNvSpPr/>
          <p:nvPr/>
        </p:nvSpPr>
        <p:spPr>
          <a:xfrm rot="16200000">
            <a:off x="2996565" y="5114290"/>
            <a:ext cx="237490" cy="247015"/>
          </a:xfrm>
          <a:prstGeom prst="rect">
            <a:avLst/>
          </a:prstGeom>
          <a:solidFill>
            <a:srgbClr val="A87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72" name="组合 71"/>
          <p:cNvGrpSpPr/>
          <p:nvPr/>
        </p:nvGrpSpPr>
        <p:grpSpPr>
          <a:xfrm>
            <a:off x="5907405" y="2640965"/>
            <a:ext cx="5469890" cy="4037330"/>
            <a:chOff x="487" y="4229"/>
            <a:chExt cx="8614" cy="6358"/>
          </a:xfrm>
        </p:grpSpPr>
        <p:sp>
          <p:nvSpPr>
            <p:cNvPr id="41" name="矩形 40"/>
            <p:cNvSpPr/>
            <p:nvPr/>
          </p:nvSpPr>
          <p:spPr>
            <a:xfrm>
              <a:off x="488" y="8260"/>
              <a:ext cx="3611" cy="2327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6108" y="8636"/>
              <a:ext cx="2993" cy="130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sz="2400" b="1">
                  <a:solidFill>
                    <a:srgbClr val="FF0000"/>
                  </a:solidFill>
                </a:rPr>
                <a:t>有利于</a:t>
              </a:r>
              <a:r>
                <a:rPr lang="en-US" altLang="zh-CN" sz="2400" b="1">
                  <a:solidFill>
                    <a:srgbClr val="FF0000"/>
                  </a:solidFill>
                </a:rPr>
                <a:t>A</a:t>
              </a:r>
              <a:r>
                <a:rPr lang="zh-CN" altLang="en-US" sz="2400" b="1">
                  <a:solidFill>
                    <a:srgbClr val="FF0000"/>
                  </a:solidFill>
                </a:rPr>
                <a:t>和</a:t>
              </a:r>
              <a:r>
                <a:rPr lang="en-US" altLang="zh-CN" sz="2400" b="1">
                  <a:solidFill>
                    <a:srgbClr val="FF0000"/>
                  </a:solidFill>
                </a:rPr>
                <a:t>B</a:t>
              </a:r>
              <a:r>
                <a:rPr lang="zh-CN" altLang="en-US" sz="2400" b="1">
                  <a:solidFill>
                    <a:srgbClr val="FF0000"/>
                  </a:solidFill>
                </a:rPr>
                <a:t>矩阵复用</a:t>
              </a:r>
              <a:endParaRPr lang="zh-CN" altLang="en-US" sz="2400" b="1">
                <a:solidFill>
                  <a:srgbClr val="FF000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487" y="8259"/>
              <a:ext cx="1556" cy="751"/>
              <a:chOff x="287" y="8059"/>
              <a:chExt cx="1556" cy="751"/>
            </a:xfrm>
          </p:grpSpPr>
          <p:grpSp>
            <p:nvGrpSpPr>
              <p:cNvPr id="44" name="组合 43"/>
              <p:cNvGrpSpPr/>
              <p:nvPr/>
            </p:nvGrpSpPr>
            <p:grpSpPr>
              <a:xfrm>
                <a:off x="288" y="8059"/>
                <a:ext cx="1554" cy="375"/>
                <a:chOff x="288" y="8059"/>
                <a:chExt cx="1554" cy="375"/>
              </a:xfrm>
            </p:grpSpPr>
            <p:sp>
              <p:nvSpPr>
                <p:cNvPr id="45" name="矩形 44"/>
                <p:cNvSpPr/>
                <p:nvPr/>
              </p:nvSpPr>
              <p:spPr>
                <a:xfrm rot="16200000">
                  <a:off x="295" y="8052"/>
                  <a:ext cx="374" cy="389"/>
                </a:xfrm>
                <a:prstGeom prst="rect">
                  <a:avLst/>
                </a:prstGeom>
                <a:solidFill>
                  <a:srgbClr val="FFE89F"/>
                </a:solidFill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 rot="16200000">
                  <a:off x="684" y="8052"/>
                  <a:ext cx="374" cy="389"/>
                </a:xfrm>
                <a:prstGeom prst="rect">
                  <a:avLst/>
                </a:prstGeom>
                <a:solidFill>
                  <a:srgbClr val="FFE89F"/>
                </a:solidFill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grpSp>
              <p:nvGrpSpPr>
                <p:cNvPr id="48" name="组合 47"/>
                <p:cNvGrpSpPr/>
                <p:nvPr/>
              </p:nvGrpSpPr>
              <p:grpSpPr>
                <a:xfrm>
                  <a:off x="1066" y="8060"/>
                  <a:ext cx="777" cy="374"/>
                  <a:chOff x="488" y="8259"/>
                  <a:chExt cx="777" cy="374"/>
                </a:xfrm>
              </p:grpSpPr>
              <p:sp>
                <p:nvSpPr>
                  <p:cNvPr id="49" name="矩形 48"/>
                  <p:cNvSpPr/>
                  <p:nvPr/>
                </p:nvSpPr>
                <p:spPr>
                  <a:xfrm rot="16200000">
                    <a:off x="495" y="8252"/>
                    <a:ext cx="374" cy="389"/>
                  </a:xfrm>
                  <a:prstGeom prst="rect">
                    <a:avLst/>
                  </a:prstGeom>
                  <a:solidFill>
                    <a:srgbClr val="FFE89F"/>
                  </a:solidFill>
                </p:spPr>
                <p:style>
                  <a:lnRef idx="2">
                    <a:schemeClr val="accent1">
                      <a:lumMod val="75000"/>
                    </a:schemeClr>
                  </a:lnRef>
                  <a:fillRef idx="1">
                    <a:schemeClr val="accent1"/>
                  </a:fillRef>
                  <a:effectRef idx="0">
                    <a:srgbClr val="FFFFFF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0" name="矩形 49"/>
                  <p:cNvSpPr/>
                  <p:nvPr/>
                </p:nvSpPr>
                <p:spPr>
                  <a:xfrm rot="16200000">
                    <a:off x="884" y="8252"/>
                    <a:ext cx="374" cy="389"/>
                  </a:xfrm>
                  <a:prstGeom prst="rect">
                    <a:avLst/>
                  </a:prstGeom>
                  <a:solidFill>
                    <a:srgbClr val="FFE89F"/>
                  </a:solidFill>
                </p:spPr>
                <p:style>
                  <a:lnRef idx="2">
                    <a:schemeClr val="accent1">
                      <a:lumMod val="75000"/>
                    </a:schemeClr>
                  </a:lnRef>
                  <a:fillRef idx="1">
                    <a:schemeClr val="accent1"/>
                  </a:fillRef>
                  <a:effectRef idx="0">
                    <a:srgbClr val="FFFFFF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51" name="组合 50"/>
              <p:cNvGrpSpPr/>
              <p:nvPr/>
            </p:nvGrpSpPr>
            <p:grpSpPr>
              <a:xfrm>
                <a:off x="287" y="8436"/>
                <a:ext cx="1556" cy="374"/>
                <a:chOff x="-1269" y="8435"/>
                <a:chExt cx="1556" cy="374"/>
              </a:xfrm>
            </p:grpSpPr>
            <p:sp>
              <p:nvSpPr>
                <p:cNvPr id="52" name="矩形 51"/>
                <p:cNvSpPr/>
                <p:nvPr/>
              </p:nvSpPr>
              <p:spPr>
                <a:xfrm rot="16200000">
                  <a:off x="-1261" y="8427"/>
                  <a:ext cx="374" cy="389"/>
                </a:xfrm>
                <a:prstGeom prst="rect">
                  <a:avLst/>
                </a:prstGeom>
                <a:solidFill>
                  <a:srgbClr val="FFE89F"/>
                </a:solidFill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53" name="矩形 52"/>
                <p:cNvSpPr/>
                <p:nvPr/>
              </p:nvSpPr>
              <p:spPr>
                <a:xfrm rot="16200000">
                  <a:off x="-872" y="8427"/>
                  <a:ext cx="374" cy="389"/>
                </a:xfrm>
                <a:prstGeom prst="rect">
                  <a:avLst/>
                </a:prstGeom>
                <a:solidFill>
                  <a:srgbClr val="FFE89F"/>
                </a:solidFill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grpSp>
              <p:nvGrpSpPr>
                <p:cNvPr id="54" name="组合 53"/>
                <p:cNvGrpSpPr/>
                <p:nvPr/>
              </p:nvGrpSpPr>
              <p:grpSpPr>
                <a:xfrm>
                  <a:off x="-491" y="8435"/>
                  <a:ext cx="778" cy="374"/>
                  <a:chOff x="-1069" y="8634"/>
                  <a:chExt cx="778" cy="374"/>
                </a:xfrm>
              </p:grpSpPr>
              <p:sp>
                <p:nvSpPr>
                  <p:cNvPr id="55" name="矩形 54"/>
                  <p:cNvSpPr/>
                  <p:nvPr/>
                </p:nvSpPr>
                <p:spPr>
                  <a:xfrm rot="16200000">
                    <a:off x="-1061" y="8626"/>
                    <a:ext cx="374" cy="389"/>
                  </a:xfrm>
                  <a:prstGeom prst="rect">
                    <a:avLst/>
                  </a:prstGeom>
                  <a:solidFill>
                    <a:srgbClr val="FFE89F"/>
                  </a:solidFill>
                </p:spPr>
                <p:style>
                  <a:lnRef idx="2">
                    <a:schemeClr val="accent1">
                      <a:lumMod val="75000"/>
                    </a:schemeClr>
                  </a:lnRef>
                  <a:fillRef idx="1">
                    <a:schemeClr val="accent1"/>
                  </a:fillRef>
                  <a:effectRef idx="0">
                    <a:srgbClr val="FFFFFF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6" name="矩形 55"/>
                  <p:cNvSpPr/>
                  <p:nvPr/>
                </p:nvSpPr>
                <p:spPr>
                  <a:xfrm rot="16200000">
                    <a:off x="-672" y="8626"/>
                    <a:ext cx="374" cy="389"/>
                  </a:xfrm>
                  <a:prstGeom prst="rect">
                    <a:avLst/>
                  </a:prstGeom>
                  <a:solidFill>
                    <a:srgbClr val="FFE89F"/>
                  </a:solidFill>
                </p:spPr>
                <p:style>
                  <a:lnRef idx="2">
                    <a:schemeClr val="accent1">
                      <a:lumMod val="75000"/>
                    </a:schemeClr>
                  </a:lnRef>
                  <a:fillRef idx="1">
                    <a:schemeClr val="accent1"/>
                  </a:fillRef>
                  <a:effectRef idx="0">
                    <a:srgbClr val="FFFFFF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</p:grpSp>
          </p:grpSp>
        </p:grpSp>
        <p:sp>
          <p:nvSpPr>
            <p:cNvPr id="57" name="矩形 56"/>
            <p:cNvSpPr/>
            <p:nvPr/>
          </p:nvSpPr>
          <p:spPr>
            <a:xfrm rot="16200000">
              <a:off x="4091" y="5056"/>
              <a:ext cx="3611" cy="1966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 rot="5400000">
              <a:off x="4514" y="4628"/>
              <a:ext cx="1560" cy="761"/>
              <a:chOff x="288" y="7673"/>
              <a:chExt cx="1560" cy="761"/>
            </a:xfrm>
            <a:solidFill>
              <a:srgbClr val="FFC923"/>
            </a:solidFill>
          </p:grpSpPr>
          <p:grpSp>
            <p:nvGrpSpPr>
              <p:cNvPr id="59" name="组合 58"/>
              <p:cNvGrpSpPr/>
              <p:nvPr/>
            </p:nvGrpSpPr>
            <p:grpSpPr>
              <a:xfrm>
                <a:off x="288" y="8059"/>
                <a:ext cx="1554" cy="375"/>
                <a:chOff x="288" y="8059"/>
                <a:chExt cx="1554" cy="375"/>
              </a:xfrm>
              <a:grpFill/>
            </p:grpSpPr>
            <p:sp>
              <p:nvSpPr>
                <p:cNvPr id="60" name="矩形 59"/>
                <p:cNvSpPr/>
                <p:nvPr/>
              </p:nvSpPr>
              <p:spPr>
                <a:xfrm rot="16200000">
                  <a:off x="295" y="8052"/>
                  <a:ext cx="374" cy="389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61" name="矩形 60"/>
                <p:cNvSpPr/>
                <p:nvPr/>
              </p:nvSpPr>
              <p:spPr>
                <a:xfrm rot="16200000">
                  <a:off x="684" y="8052"/>
                  <a:ext cx="374" cy="389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grpSp>
              <p:nvGrpSpPr>
                <p:cNvPr id="62" name="组合 61"/>
                <p:cNvGrpSpPr/>
                <p:nvPr/>
              </p:nvGrpSpPr>
              <p:grpSpPr>
                <a:xfrm>
                  <a:off x="1066" y="8060"/>
                  <a:ext cx="777" cy="374"/>
                  <a:chOff x="488" y="8259"/>
                  <a:chExt cx="777" cy="374"/>
                </a:xfrm>
                <a:grpFill/>
              </p:grpSpPr>
              <p:sp>
                <p:nvSpPr>
                  <p:cNvPr id="63" name="矩形 62"/>
                  <p:cNvSpPr/>
                  <p:nvPr/>
                </p:nvSpPr>
                <p:spPr>
                  <a:xfrm rot="16200000">
                    <a:off x="495" y="8252"/>
                    <a:ext cx="374" cy="389"/>
                  </a:xfrm>
                  <a:prstGeom prst="rect">
                    <a:avLst/>
                  </a:prstGeom>
                  <a:grpFill/>
                </p:spPr>
                <p:style>
                  <a:lnRef idx="2">
                    <a:schemeClr val="accent1">
                      <a:lumMod val="75000"/>
                    </a:schemeClr>
                  </a:lnRef>
                  <a:fillRef idx="1">
                    <a:schemeClr val="accent1"/>
                  </a:fillRef>
                  <a:effectRef idx="0">
                    <a:srgbClr val="FFFFFF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4" name="矩形 63"/>
                  <p:cNvSpPr/>
                  <p:nvPr/>
                </p:nvSpPr>
                <p:spPr>
                  <a:xfrm rot="16200000">
                    <a:off x="884" y="8252"/>
                    <a:ext cx="374" cy="389"/>
                  </a:xfrm>
                  <a:prstGeom prst="rect">
                    <a:avLst/>
                  </a:prstGeom>
                  <a:grpFill/>
                </p:spPr>
                <p:style>
                  <a:lnRef idx="2">
                    <a:schemeClr val="accent1">
                      <a:lumMod val="75000"/>
                    </a:schemeClr>
                  </a:lnRef>
                  <a:fillRef idx="1">
                    <a:schemeClr val="accent1"/>
                  </a:fillRef>
                  <a:effectRef idx="0">
                    <a:srgbClr val="FFFFFF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65" name="组合 64"/>
              <p:cNvGrpSpPr/>
              <p:nvPr/>
            </p:nvGrpSpPr>
            <p:grpSpPr>
              <a:xfrm>
                <a:off x="292" y="7673"/>
                <a:ext cx="1556" cy="374"/>
                <a:chOff x="-1264" y="7672"/>
                <a:chExt cx="1556" cy="374"/>
              </a:xfrm>
              <a:grpFill/>
            </p:grpSpPr>
            <p:sp>
              <p:nvSpPr>
                <p:cNvPr id="66" name="矩形 65"/>
                <p:cNvSpPr/>
                <p:nvPr/>
              </p:nvSpPr>
              <p:spPr>
                <a:xfrm rot="16200000">
                  <a:off x="-89" y="7664"/>
                  <a:ext cx="374" cy="389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67" name="矩形 66"/>
                <p:cNvSpPr/>
                <p:nvPr/>
              </p:nvSpPr>
              <p:spPr>
                <a:xfrm rot="16200000">
                  <a:off x="-478" y="7664"/>
                  <a:ext cx="374" cy="389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grpSp>
              <p:nvGrpSpPr>
                <p:cNvPr id="68" name="组合 67"/>
                <p:cNvGrpSpPr/>
                <p:nvPr/>
              </p:nvGrpSpPr>
              <p:grpSpPr>
                <a:xfrm>
                  <a:off x="-1264" y="7672"/>
                  <a:ext cx="778" cy="374"/>
                  <a:chOff x="-1842" y="7871"/>
                  <a:chExt cx="778" cy="374"/>
                </a:xfrm>
                <a:grpFill/>
              </p:grpSpPr>
              <p:sp>
                <p:nvSpPr>
                  <p:cNvPr id="69" name="矩形 68"/>
                  <p:cNvSpPr/>
                  <p:nvPr/>
                </p:nvSpPr>
                <p:spPr>
                  <a:xfrm rot="16200000">
                    <a:off x="-1445" y="7863"/>
                    <a:ext cx="374" cy="389"/>
                  </a:xfrm>
                  <a:prstGeom prst="rect">
                    <a:avLst/>
                  </a:prstGeom>
                  <a:grpFill/>
                </p:spPr>
                <p:style>
                  <a:lnRef idx="2">
                    <a:schemeClr val="accent1">
                      <a:lumMod val="75000"/>
                    </a:schemeClr>
                  </a:lnRef>
                  <a:fillRef idx="1">
                    <a:schemeClr val="accent1"/>
                  </a:fillRef>
                  <a:effectRef idx="0">
                    <a:srgbClr val="FFFFFF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0" name="矩形 69"/>
                  <p:cNvSpPr/>
                  <p:nvPr/>
                </p:nvSpPr>
                <p:spPr>
                  <a:xfrm rot="16200000">
                    <a:off x="-1834" y="7863"/>
                    <a:ext cx="374" cy="389"/>
                  </a:xfrm>
                  <a:prstGeom prst="rect">
                    <a:avLst/>
                  </a:prstGeom>
                  <a:grpFill/>
                </p:spPr>
                <p:style>
                  <a:lnRef idx="2">
                    <a:schemeClr val="accent1">
                      <a:lumMod val="75000"/>
                    </a:schemeClr>
                  </a:lnRef>
                  <a:fillRef idx="1">
                    <a:schemeClr val="accent1"/>
                  </a:fillRef>
                  <a:effectRef idx="0">
                    <a:srgbClr val="FFFFFF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</p:grpSp>
          </p:grpSp>
        </p:grpSp>
        <p:sp>
          <p:nvSpPr>
            <p:cNvPr id="71" name="矩形 70"/>
            <p:cNvSpPr/>
            <p:nvPr/>
          </p:nvSpPr>
          <p:spPr>
            <a:xfrm rot="16200000">
              <a:off x="4919" y="8254"/>
              <a:ext cx="374" cy="389"/>
            </a:xfrm>
            <a:prstGeom prst="rect">
              <a:avLst/>
            </a:prstGeom>
            <a:solidFill>
              <a:srgbClr val="A87F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73" name="矩形 72"/>
          <p:cNvSpPr/>
          <p:nvPr/>
        </p:nvSpPr>
        <p:spPr>
          <a:xfrm rot="16200000">
            <a:off x="8968740" y="5196840"/>
            <a:ext cx="237490" cy="247015"/>
          </a:xfrm>
          <a:prstGeom prst="rect">
            <a:avLst/>
          </a:prstGeom>
          <a:solidFill>
            <a:srgbClr val="A87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 rot="16200000">
            <a:off x="8721725" y="5434330"/>
            <a:ext cx="237490" cy="247015"/>
          </a:xfrm>
          <a:prstGeom prst="rect">
            <a:avLst/>
          </a:prstGeom>
          <a:solidFill>
            <a:srgbClr val="A87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 rot="16200000">
            <a:off x="8968740" y="5434330"/>
            <a:ext cx="237490" cy="247015"/>
          </a:xfrm>
          <a:prstGeom prst="rect">
            <a:avLst/>
          </a:prstGeom>
          <a:solidFill>
            <a:srgbClr val="A87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6" name="文本框 75"/>
          <p:cNvSpPr txBox="1"/>
          <p:nvPr/>
        </p:nvSpPr>
        <p:spPr>
          <a:xfrm>
            <a:off x="3401695" y="3200400"/>
            <a:ext cx="87503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 b="1">
                <a:solidFill>
                  <a:schemeClr val="bg1"/>
                </a:solidFill>
              </a:rPr>
              <a:t>D</a:t>
            </a:r>
            <a:endParaRPr lang="en-US" altLang="zh-CN" sz="6000" b="1">
              <a:solidFill>
                <a:schemeClr val="bg1"/>
              </a:solidFill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9091295" y="3298825"/>
            <a:ext cx="87503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 b="1">
                <a:solidFill>
                  <a:schemeClr val="bg1"/>
                </a:solidFill>
              </a:rPr>
              <a:t>D</a:t>
            </a:r>
            <a:endParaRPr lang="en-US" altLang="zh-CN" sz="6000" b="1">
              <a:solidFill>
                <a:schemeClr val="bg1"/>
              </a:solidFill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6649085" y="5535930"/>
            <a:ext cx="87503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 b="1">
                <a:solidFill>
                  <a:schemeClr val="bg1"/>
                </a:solidFill>
              </a:rPr>
              <a:t>C</a:t>
            </a:r>
            <a:endParaRPr lang="en-US" altLang="zh-CN" sz="6000" b="1">
              <a:solidFill>
                <a:schemeClr val="bg1"/>
              </a:solidFill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182880" y="2480310"/>
            <a:ext cx="1771650" cy="2638425"/>
            <a:chOff x="288" y="3906"/>
            <a:chExt cx="2790" cy="4155"/>
          </a:xfrm>
        </p:grpSpPr>
        <p:sp>
          <p:nvSpPr>
            <p:cNvPr id="79" name="矩形 78"/>
            <p:cNvSpPr/>
            <p:nvPr/>
          </p:nvSpPr>
          <p:spPr>
            <a:xfrm>
              <a:off x="288" y="5714"/>
              <a:ext cx="1424" cy="777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4000" b="1">
                  <a:solidFill>
                    <a:schemeClr val="bg1"/>
                  </a:solidFill>
                </a:rPr>
                <a:t>A</a:t>
              </a:r>
              <a:endParaRPr lang="en-US" altLang="zh-CN" sz="4000" b="1">
                <a:solidFill>
                  <a:schemeClr val="bg1"/>
                </a:solidFill>
              </a:endParaRPr>
            </a:p>
          </p:txBody>
        </p:sp>
        <p:sp>
          <p:nvSpPr>
            <p:cNvPr id="82" name="矩形 81"/>
            <p:cNvSpPr/>
            <p:nvPr/>
          </p:nvSpPr>
          <p:spPr>
            <a:xfrm>
              <a:off x="2300" y="3906"/>
              <a:ext cx="778" cy="1424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4000" b="1">
                  <a:solidFill>
                    <a:schemeClr val="bg1"/>
                  </a:solidFill>
                </a:rPr>
                <a:t>B</a:t>
              </a:r>
              <a:endParaRPr lang="en-US" altLang="zh-CN" sz="4000" b="1">
                <a:solidFill>
                  <a:schemeClr val="bg1"/>
                </a:solidFill>
              </a:endParaRPr>
            </a:p>
          </p:txBody>
        </p:sp>
        <p:cxnSp>
          <p:nvCxnSpPr>
            <p:cNvPr id="83" name="直接箭头连接符 82"/>
            <p:cNvCxnSpPr>
              <a:stCxn id="82" idx="2"/>
            </p:cNvCxnSpPr>
            <p:nvPr/>
          </p:nvCxnSpPr>
          <p:spPr>
            <a:xfrm>
              <a:off x="2689" y="5330"/>
              <a:ext cx="0" cy="747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84" name="直接箭头连接符 83"/>
            <p:cNvCxnSpPr>
              <a:stCxn id="79" idx="3"/>
            </p:cNvCxnSpPr>
            <p:nvPr/>
          </p:nvCxnSpPr>
          <p:spPr>
            <a:xfrm flipV="1">
              <a:off x="1712" y="6093"/>
              <a:ext cx="1062" cy="10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85" name="直接箭头连接符 84"/>
            <p:cNvCxnSpPr>
              <a:endCxn id="18" idx="3"/>
            </p:cNvCxnSpPr>
            <p:nvPr/>
          </p:nvCxnSpPr>
          <p:spPr>
            <a:xfrm flipH="1">
              <a:off x="2038" y="6277"/>
              <a:ext cx="584" cy="1784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cxnSp>
        <p:nvCxnSpPr>
          <p:cNvPr id="86" name="直接箭头连接符 85"/>
          <p:cNvCxnSpPr>
            <a:endCxn id="40" idx="3"/>
          </p:cNvCxnSpPr>
          <p:nvPr/>
        </p:nvCxnSpPr>
        <p:spPr>
          <a:xfrm>
            <a:off x="3096895" y="4852670"/>
            <a:ext cx="18415" cy="266700"/>
          </a:xfrm>
          <a:prstGeom prst="straightConnector1">
            <a:avLst/>
          </a:prstGeom>
          <a:ln w="41275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7" name="直接箭头连接符 86"/>
          <p:cNvCxnSpPr/>
          <p:nvPr/>
        </p:nvCxnSpPr>
        <p:spPr>
          <a:xfrm flipV="1">
            <a:off x="2475865" y="5236210"/>
            <a:ext cx="479425" cy="3810"/>
          </a:xfrm>
          <a:prstGeom prst="straightConnector1">
            <a:avLst/>
          </a:prstGeom>
          <a:ln w="41275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grpSp>
        <p:nvGrpSpPr>
          <p:cNvPr id="89" name="组合 88"/>
          <p:cNvGrpSpPr/>
          <p:nvPr/>
        </p:nvGrpSpPr>
        <p:grpSpPr>
          <a:xfrm>
            <a:off x="5908040" y="2480945"/>
            <a:ext cx="1771650" cy="2661920"/>
            <a:chOff x="288" y="3906"/>
            <a:chExt cx="2790" cy="4192"/>
          </a:xfrm>
        </p:grpSpPr>
        <p:sp>
          <p:nvSpPr>
            <p:cNvPr id="90" name="矩形 89"/>
            <p:cNvSpPr/>
            <p:nvPr/>
          </p:nvSpPr>
          <p:spPr>
            <a:xfrm>
              <a:off x="288" y="5714"/>
              <a:ext cx="1424" cy="777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4000" b="1">
                  <a:solidFill>
                    <a:schemeClr val="bg1"/>
                  </a:solidFill>
                </a:rPr>
                <a:t>A</a:t>
              </a:r>
              <a:endParaRPr lang="en-US" altLang="zh-CN" sz="4000" b="1">
                <a:solidFill>
                  <a:schemeClr val="bg1"/>
                </a:solidFill>
              </a:endParaRPr>
            </a:p>
          </p:txBody>
        </p:sp>
        <p:sp>
          <p:nvSpPr>
            <p:cNvPr id="91" name="矩形 90"/>
            <p:cNvSpPr/>
            <p:nvPr/>
          </p:nvSpPr>
          <p:spPr>
            <a:xfrm>
              <a:off x="2300" y="3906"/>
              <a:ext cx="778" cy="1424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4000" b="1">
                  <a:solidFill>
                    <a:schemeClr val="bg1"/>
                  </a:solidFill>
                </a:rPr>
                <a:t>B</a:t>
              </a:r>
              <a:endParaRPr lang="en-US" altLang="zh-CN" sz="4000" b="1">
                <a:solidFill>
                  <a:schemeClr val="bg1"/>
                </a:solidFill>
              </a:endParaRPr>
            </a:p>
          </p:txBody>
        </p:sp>
        <p:cxnSp>
          <p:nvCxnSpPr>
            <p:cNvPr id="92" name="直接箭头连接符 91"/>
            <p:cNvCxnSpPr>
              <a:stCxn id="91" idx="2"/>
            </p:cNvCxnSpPr>
            <p:nvPr/>
          </p:nvCxnSpPr>
          <p:spPr>
            <a:xfrm>
              <a:off x="2689" y="5330"/>
              <a:ext cx="0" cy="747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93" name="直接箭头连接符 92"/>
            <p:cNvCxnSpPr>
              <a:stCxn id="90" idx="3"/>
            </p:cNvCxnSpPr>
            <p:nvPr/>
          </p:nvCxnSpPr>
          <p:spPr>
            <a:xfrm flipV="1">
              <a:off x="1712" y="6093"/>
              <a:ext cx="1062" cy="10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94" name="直接箭头连接符 93"/>
            <p:cNvCxnSpPr/>
            <p:nvPr/>
          </p:nvCxnSpPr>
          <p:spPr>
            <a:xfrm flipH="1">
              <a:off x="1392" y="6277"/>
              <a:ext cx="1230" cy="1821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cxnSp>
        <p:nvCxnSpPr>
          <p:cNvPr id="95" name="直接箭头连接符 94"/>
          <p:cNvCxnSpPr/>
          <p:nvPr/>
        </p:nvCxnSpPr>
        <p:spPr>
          <a:xfrm flipV="1">
            <a:off x="8201025" y="5430520"/>
            <a:ext cx="479425" cy="3810"/>
          </a:xfrm>
          <a:prstGeom prst="straightConnector1">
            <a:avLst/>
          </a:prstGeom>
          <a:ln w="41275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6" name="直接箭头连接符 95"/>
          <p:cNvCxnSpPr/>
          <p:nvPr/>
        </p:nvCxnSpPr>
        <p:spPr>
          <a:xfrm>
            <a:off x="8964295" y="4937125"/>
            <a:ext cx="18415" cy="266700"/>
          </a:xfrm>
          <a:prstGeom prst="straightConnector1">
            <a:avLst/>
          </a:prstGeom>
          <a:ln w="41275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7" name="文本框 46"/>
          <p:cNvSpPr txBox="1"/>
          <p:nvPr/>
        </p:nvSpPr>
        <p:spPr>
          <a:xfrm>
            <a:off x="5084445" y="1283970"/>
            <a:ext cx="6202680" cy="914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sz="2400">
                <a:solidFill>
                  <a:schemeClr val="tx1"/>
                </a:solidFill>
              </a:rPr>
              <a:t>这个权衡倒不限于</a:t>
            </a:r>
            <a:r>
              <a:rPr lang="en-US" altLang="zh-CN" sz="2400">
                <a:solidFill>
                  <a:schemeClr val="tx1"/>
                </a:solidFill>
              </a:rPr>
              <a:t>DSM</a:t>
            </a:r>
            <a:r>
              <a:rPr lang="zh-CN" altLang="en-US" sz="2400">
                <a:solidFill>
                  <a:schemeClr val="tx1"/>
                </a:solidFill>
              </a:rPr>
              <a:t>，在</a:t>
            </a:r>
            <a:r>
              <a:rPr lang="en-US" altLang="zh-CN" sz="2400">
                <a:solidFill>
                  <a:schemeClr val="tx1"/>
                </a:solidFill>
              </a:rPr>
              <a:t>A100</a:t>
            </a:r>
            <a:r>
              <a:rPr lang="zh-CN" altLang="en-US" sz="2400">
                <a:solidFill>
                  <a:schemeClr val="tx1"/>
                </a:solidFill>
              </a:rPr>
              <a:t>等之前的卡也可以尝试。对</a:t>
            </a:r>
            <a:r>
              <a:rPr lang="en-US" altLang="zh-CN" sz="2400">
                <a:solidFill>
                  <a:schemeClr val="tx1"/>
                </a:solidFill>
              </a:rPr>
              <a:t>attention</a:t>
            </a:r>
            <a:r>
              <a:rPr lang="zh-CN" altLang="en-US" sz="2400">
                <a:solidFill>
                  <a:schemeClr val="tx1"/>
                </a:solidFill>
              </a:rPr>
              <a:t>也是有效的。</a:t>
            </a:r>
            <a:endParaRPr lang="zh-CN" altLang="en-US" sz="240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95923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FFN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model parallel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7414260" y="2289810"/>
            <a:ext cx="3963035" cy="31546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/>
              <a:t>单个</a:t>
            </a:r>
            <a:r>
              <a:rPr lang="en-US" altLang="zh-CN" sz="2400"/>
              <a:t>GEMM</a:t>
            </a:r>
            <a:r>
              <a:rPr lang="zh-CN" altLang="en-US" sz="2400"/>
              <a:t>的计算，基于</a:t>
            </a:r>
            <a:r>
              <a:rPr lang="en-US" altLang="zh-CN" sz="2400"/>
              <a:t>DSM</a:t>
            </a:r>
            <a:r>
              <a:rPr lang="zh-CN" altLang="en-US" sz="2400"/>
              <a:t>，可以扩展到不同的模型并行策略。具体选择哪个受到</a:t>
            </a:r>
            <a:r>
              <a:rPr lang="en-US" altLang="zh-CN" sz="2400"/>
              <a:t>DSM</a:t>
            </a:r>
            <a:r>
              <a:rPr lang="zh-CN" altLang="en-US" sz="2400"/>
              <a:t>尺寸，后续</a:t>
            </a:r>
            <a:r>
              <a:rPr lang="en-US" altLang="zh-CN" sz="2400"/>
              <a:t>kernel fusion</a:t>
            </a:r>
            <a:r>
              <a:rPr lang="zh-CN" altLang="en-US" sz="2400"/>
              <a:t>需求等的限制。</a:t>
            </a:r>
            <a:endParaRPr lang="zh-CN" altLang="en-US" sz="2400"/>
          </a:p>
        </p:txBody>
      </p: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093720"/>
            <a:ext cx="6675120" cy="292608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6873240" y="6338570"/>
            <a:ext cx="531812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http://139.9.158.157/blog/paper-Yang%20You.html</a:t>
            </a:r>
            <a:endParaRPr lang="zh-CN" altLang="en-US"/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95923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FFN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model parallel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73050" y="3846195"/>
            <a:ext cx="2011680" cy="285750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 rot="16200000">
            <a:off x="2847975" y="1346200"/>
            <a:ext cx="2011680" cy="22707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 rot="16200000">
            <a:off x="2413635" y="4150995"/>
            <a:ext cx="2880360" cy="22707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273050" y="3846195"/>
            <a:ext cx="533400" cy="533400"/>
          </a:xfrm>
          <a:prstGeom prst="rect">
            <a:avLst/>
          </a:prstGeom>
          <a:solidFill>
            <a:srgbClr val="FFE89F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718435" y="3846195"/>
            <a:ext cx="533400" cy="533400"/>
          </a:xfrm>
          <a:prstGeom prst="rect">
            <a:avLst/>
          </a:prstGeom>
          <a:solidFill>
            <a:srgbClr val="FFBC05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718435" y="1475740"/>
            <a:ext cx="533400" cy="5334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251835" y="3846195"/>
            <a:ext cx="533400" cy="533400"/>
          </a:xfrm>
          <a:prstGeom prst="rect">
            <a:avLst/>
          </a:prstGeom>
          <a:solidFill>
            <a:srgbClr val="FFBC05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3251835" y="1475740"/>
            <a:ext cx="533400" cy="5334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273050" y="3846195"/>
            <a:ext cx="533400" cy="274320"/>
          </a:xfrm>
          <a:prstGeom prst="rect">
            <a:avLst/>
          </a:prstGeom>
          <a:solidFill>
            <a:srgbClr val="FFE89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273050" y="4105275"/>
            <a:ext cx="533400" cy="274320"/>
          </a:xfrm>
          <a:prstGeom prst="rect">
            <a:avLst/>
          </a:prstGeom>
          <a:solidFill>
            <a:srgbClr val="FFE89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482600" y="2275840"/>
            <a:ext cx="1593215" cy="5327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200" b="1">
                <a:solidFill>
                  <a:srgbClr val="FF0000"/>
                </a:solidFill>
              </a:rPr>
              <a:t>1D</a:t>
            </a:r>
            <a:r>
              <a:rPr lang="zh-CN" altLang="en-US" sz="3200" b="1">
                <a:solidFill>
                  <a:srgbClr val="FF0000"/>
                </a:solidFill>
              </a:rPr>
              <a:t>并行</a:t>
            </a:r>
            <a:endParaRPr lang="zh-CN" altLang="en-US" sz="3200" b="1">
              <a:solidFill>
                <a:srgbClr val="FF0000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5414010" y="1475740"/>
            <a:ext cx="4716145" cy="5250815"/>
            <a:chOff x="10110" y="2324"/>
            <a:chExt cx="7427" cy="8269"/>
          </a:xfrm>
        </p:grpSpPr>
        <p:sp>
          <p:nvSpPr>
            <p:cNvPr id="15" name="矩形 14"/>
            <p:cNvSpPr/>
            <p:nvPr/>
          </p:nvSpPr>
          <p:spPr>
            <a:xfrm>
              <a:off x="10110" y="6057"/>
              <a:ext cx="3168" cy="4500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 rot="16200000">
              <a:off x="14165" y="2120"/>
              <a:ext cx="3168" cy="3576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 rot="16200000">
              <a:off x="13481" y="6537"/>
              <a:ext cx="4536" cy="3576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10110" y="6057"/>
              <a:ext cx="840" cy="840"/>
            </a:xfrm>
            <a:prstGeom prst="rect">
              <a:avLst/>
            </a:prstGeom>
            <a:solidFill>
              <a:srgbClr val="FFE89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13961" y="6057"/>
              <a:ext cx="840" cy="840"/>
            </a:xfrm>
            <a:prstGeom prst="rect">
              <a:avLst/>
            </a:prstGeom>
            <a:solidFill>
              <a:srgbClr val="FFBC0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13961" y="2324"/>
              <a:ext cx="840" cy="84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14801" y="6057"/>
              <a:ext cx="840" cy="840"/>
            </a:xfrm>
            <a:prstGeom prst="rect">
              <a:avLst/>
            </a:prstGeom>
            <a:solidFill>
              <a:srgbClr val="FFBC0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14801" y="2324"/>
              <a:ext cx="840" cy="84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10110" y="6057"/>
              <a:ext cx="840" cy="432"/>
            </a:xfrm>
            <a:prstGeom prst="rect">
              <a:avLst/>
            </a:prstGeom>
            <a:solidFill>
              <a:srgbClr val="FFE89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10110" y="6465"/>
              <a:ext cx="840" cy="432"/>
            </a:xfrm>
            <a:prstGeom prst="rect">
              <a:avLst/>
            </a:prstGeom>
            <a:solidFill>
              <a:srgbClr val="FFE89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10110" y="6897"/>
              <a:ext cx="840" cy="840"/>
            </a:xfrm>
            <a:prstGeom prst="rect">
              <a:avLst/>
            </a:prstGeom>
            <a:solidFill>
              <a:srgbClr val="FFE89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10110" y="6905"/>
              <a:ext cx="840" cy="432"/>
            </a:xfrm>
            <a:prstGeom prst="rect">
              <a:avLst/>
            </a:prstGeom>
            <a:solidFill>
              <a:srgbClr val="FFE89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10110" y="7313"/>
              <a:ext cx="840" cy="432"/>
            </a:xfrm>
            <a:prstGeom prst="rect">
              <a:avLst/>
            </a:prstGeom>
            <a:solidFill>
              <a:srgbClr val="FFE89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矩形 38"/>
            <p:cNvSpPr/>
            <p:nvPr/>
          </p:nvSpPr>
          <p:spPr>
            <a:xfrm>
              <a:off x="13961" y="6905"/>
              <a:ext cx="840" cy="840"/>
            </a:xfrm>
            <a:prstGeom prst="rect">
              <a:avLst/>
            </a:prstGeom>
            <a:solidFill>
              <a:srgbClr val="FFBC0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13961" y="2324"/>
              <a:ext cx="420" cy="84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14381" y="2324"/>
              <a:ext cx="420" cy="84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14801" y="2324"/>
              <a:ext cx="420" cy="84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>
              <a:off x="15221" y="2324"/>
              <a:ext cx="420" cy="84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>
              <a:off x="14801" y="6897"/>
              <a:ext cx="840" cy="840"/>
            </a:xfrm>
            <a:prstGeom prst="rect">
              <a:avLst/>
            </a:prstGeom>
            <a:solidFill>
              <a:srgbClr val="FFBC0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0440" y="3472"/>
              <a:ext cx="2509" cy="83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indent="0">
                <a:buFont typeface="Arial" panose="020B0604020202020204" pitchFamily="34" charset="0"/>
                <a:buNone/>
              </a:pPr>
              <a:r>
                <a:rPr lang="en-US" sz="3200" b="1">
                  <a:solidFill>
                    <a:srgbClr val="FF0000"/>
                  </a:solidFill>
                </a:rPr>
                <a:t>2D</a:t>
              </a:r>
              <a:r>
                <a:rPr lang="zh-CN" altLang="en-US" sz="3200" b="1">
                  <a:solidFill>
                    <a:srgbClr val="FF0000"/>
                  </a:solidFill>
                </a:rPr>
                <a:t>并行</a:t>
              </a:r>
              <a:endParaRPr lang="zh-CN" altLang="en-US" sz="3200" b="1">
                <a:solidFill>
                  <a:srgbClr val="FF0000"/>
                </a:solidFill>
              </a:endParaRP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10252075" y="2737485"/>
            <a:ext cx="1873250" cy="2438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sz="2000"/>
              <a:t>根据</a:t>
            </a:r>
            <a:r>
              <a:rPr lang="en-US" altLang="zh-CN" sz="2000"/>
              <a:t>TMA</a:t>
            </a:r>
            <a:r>
              <a:rPr lang="zh-CN" altLang="en-US" sz="2000"/>
              <a:t>的特性，有可能是读取到一个</a:t>
            </a:r>
            <a:r>
              <a:rPr lang="en-US" altLang="zh-CN" sz="2000"/>
              <a:t>block</a:t>
            </a:r>
            <a:r>
              <a:rPr lang="zh-CN" altLang="en-US" sz="2000"/>
              <a:t>里然后进行</a:t>
            </a:r>
            <a:r>
              <a:rPr lang="en-US" altLang="zh-CN" sz="2000"/>
              <a:t>all scatter</a:t>
            </a:r>
            <a:endParaRPr lang="en-US" altLang="zh-CN" sz="2000"/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346667 " pathEditMode="relative" ptsTypes="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00521 0.00138889 " pathEditMode="relative" rAng="0" ptsTypes="">
                                      <p:cBhvr>
                                        <p:cTn id="9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44479 0 " pathEditMode="relative" ptsTypes="">
                                      <p:cBhvr>
                                        <p:cTn id="1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0"/>
                            </p:stCondLst>
                            <p:childTnLst>
                              <p:par>
                                <p:cTn id="14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347407 " pathEditMode="relative" ptsTypes="">
                                      <p:cBhvr>
                                        <p:cTn id="15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0"/>
                            </p:stCondLst>
                            <p:childTnLst>
                              <p:par>
                                <p:cTn id="17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8958 0.000833333 L 0.24349 0.000833333 " pathEditMode="relative" ptsTypes="">
                                      <p:cBhvr>
                                        <p:cTn id="1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0"/>
                            </p:stCondLst>
                            <p:childTnLst>
                              <p:par>
                                <p:cTn id="20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349 -0.000648148 L 0.200312 -0.000648148 " pathEditMode="relative" rAng="0" ptsTypes="">
                                      <p:cBhvr>
                                        <p:cTn id="2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3" grpId="1" animBg="1"/>
      <p:bldP spid="14" grpId="1" animBg="1"/>
      <p:bldP spid="10" grpId="0" animBg="1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3614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FFN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：分析模型</a:t>
            </a:r>
            <a:endParaRPr lang="zh-CN" altLang="en-US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1440" y="2244725"/>
            <a:ext cx="296227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>
                <a:sym typeface="+mn-ea"/>
              </a:rPr>
              <a:t>可以建立分析模型，类似</a:t>
            </a:r>
            <a:r>
              <a:rPr lang="en-US" altLang="zh-CN">
                <a:sym typeface="+mn-ea"/>
              </a:rPr>
              <a:t>welder</a:t>
            </a:r>
            <a:r>
              <a:rPr lang="en-US" altLang="zh-CN" b="1" baseline="30000">
                <a:solidFill>
                  <a:srgbClr val="FF0000"/>
                </a:solidFill>
                <a:sym typeface="+mn-ea"/>
              </a:rPr>
              <a:t>1</a:t>
            </a:r>
            <a:r>
              <a:rPr lang="zh-CN" altLang="en-US">
                <a:sym typeface="+mn-ea"/>
              </a:rPr>
              <a:t>，分析</a:t>
            </a:r>
            <a:r>
              <a:rPr lang="en-US" altLang="zh-CN">
                <a:sym typeface="+mn-ea"/>
              </a:rPr>
              <a:t>block</a:t>
            </a:r>
            <a:r>
              <a:rPr lang="zh-CN" altLang="en-US">
                <a:sym typeface="+mn-ea"/>
              </a:rPr>
              <a:t>的尺寸，是否使用</a:t>
            </a:r>
            <a:r>
              <a:rPr lang="en-US" altLang="zh-CN">
                <a:sym typeface="+mn-ea"/>
              </a:rPr>
              <a:t>splitK</a:t>
            </a:r>
            <a:r>
              <a:rPr lang="zh-CN" altLang="en-US">
                <a:sym typeface="+mn-ea"/>
              </a:rPr>
              <a:t>，从中间结果</a:t>
            </a:r>
            <a:r>
              <a:rPr lang="en-US" altLang="zh-CN">
                <a:sym typeface="+mn-ea"/>
              </a:rPr>
              <a:t>/</a:t>
            </a:r>
            <a:r>
              <a:rPr lang="zh-CN" altLang="en-US">
                <a:sym typeface="+mn-ea"/>
              </a:rPr>
              <a:t>权重两个方面的权衡，得到总的数据搬运开销最小。</a:t>
            </a:r>
            <a:endParaRPr lang="zh-CN" altLang="en-US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相比</a:t>
            </a:r>
            <a:r>
              <a:rPr lang="en-US" altLang="zh-CN">
                <a:sym typeface="+mn-ea"/>
              </a:rPr>
              <a:t>welder</a:t>
            </a:r>
            <a:r>
              <a:rPr lang="zh-CN" altLang="en-US">
                <a:sym typeface="+mn-ea"/>
              </a:rPr>
              <a:t>，增加了</a:t>
            </a:r>
            <a:r>
              <a:rPr lang="en-US" altLang="zh-CN">
                <a:sym typeface="+mn-ea"/>
              </a:rPr>
              <a:t>DSM</a:t>
            </a:r>
            <a:r>
              <a:rPr lang="zh-CN" altLang="en-US">
                <a:sym typeface="+mn-ea"/>
              </a:rPr>
              <a:t>这一层，以及算法上有调整。</a:t>
            </a:r>
            <a:endParaRPr lang="zh-CN" altLang="en-US"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15640" y="1927225"/>
            <a:ext cx="8620760" cy="30035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68960" y="5749607"/>
            <a:ext cx="5080000" cy="645160"/>
          </a:xfrm>
          <a:prstGeom prst="rect">
            <a:avLst/>
          </a:prstGeom>
        </p:spPr>
        <p:txBody>
          <a:bodyPr>
            <a:spAutoFit/>
          </a:bodyPr>
          <a:p>
            <a:r>
              <a:rPr lang="en-US" altLang="zh-CN" b="1" baseline="30000">
                <a:solidFill>
                  <a:srgbClr val="FF0000"/>
                </a:solidFill>
                <a:sym typeface="+mn-ea"/>
              </a:rPr>
              <a:t>1</a:t>
            </a:r>
            <a:r>
              <a:rPr lang="zh-CN" altLang="en-US" sz="1800"/>
              <a:t>Welder: Scheduling Deep Learning Memory Access via Tile-graph</a:t>
            </a:r>
            <a:endParaRPr lang="zh-CN" altLang="en-US" sz="1800"/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75393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FFN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kernel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细节</a:t>
            </a:r>
            <a:endParaRPr lang="zh-CN" altLang="en-US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pic>
        <p:nvPicPr>
          <p:cNvPr id="97" name="图片 9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154805"/>
            <a:ext cx="8039100" cy="2713355"/>
          </a:xfrm>
          <a:prstGeom prst="rect">
            <a:avLst/>
          </a:prstGeom>
        </p:spPr>
      </p:pic>
      <p:sp>
        <p:nvSpPr>
          <p:cNvPr id="98" name="文本框 97"/>
          <p:cNvSpPr txBox="1"/>
          <p:nvPr/>
        </p:nvSpPr>
        <p:spPr>
          <a:xfrm>
            <a:off x="0" y="1376045"/>
            <a:ext cx="12191365" cy="2778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>
                <a:solidFill>
                  <a:schemeClr val="tx1"/>
                </a:solidFill>
              </a:rPr>
              <a:t>下图</a:t>
            </a:r>
            <a:r>
              <a:rPr lang="en-US" altLang="zh-CN">
                <a:solidFill>
                  <a:schemeClr val="tx1"/>
                </a:solidFill>
              </a:rPr>
              <a:t>c</a:t>
            </a:r>
            <a:r>
              <a:rPr lang="zh-CN">
                <a:solidFill>
                  <a:schemeClr val="tx1"/>
                </a:solidFill>
              </a:rPr>
              <a:t>是</a:t>
            </a:r>
            <a:r>
              <a:rPr lang="en-US" altLang="zh-CN">
                <a:solidFill>
                  <a:schemeClr val="tx1"/>
                </a:solidFill>
              </a:rPr>
              <a:t>streamK</a:t>
            </a:r>
            <a:r>
              <a:rPr lang="zh-CN" altLang="en-US">
                <a:solidFill>
                  <a:schemeClr val="tx1"/>
                </a:solidFill>
              </a:rPr>
              <a:t>的</a:t>
            </a:r>
            <a:r>
              <a:rPr lang="en-US" altLang="zh-CN">
                <a:solidFill>
                  <a:schemeClr val="tx1"/>
                </a:solidFill>
              </a:rPr>
              <a:t>two tile</a:t>
            </a:r>
            <a:r>
              <a:rPr lang="zh-CN" altLang="en-US">
                <a:solidFill>
                  <a:schemeClr val="tx1"/>
                </a:solidFill>
              </a:rPr>
              <a:t>策略，后续的</a:t>
            </a:r>
            <a:r>
              <a:rPr lang="en-US" altLang="zh-CN">
                <a:solidFill>
                  <a:schemeClr val="tx1"/>
                </a:solidFill>
              </a:rPr>
              <a:t>block</a:t>
            </a:r>
            <a:r>
              <a:rPr lang="zh-CN" altLang="en-US">
                <a:solidFill>
                  <a:schemeClr val="tx1"/>
                </a:solidFill>
              </a:rPr>
              <a:t>能够掩盖</a:t>
            </a:r>
            <a:r>
              <a:rPr lang="en-US" altLang="zh-CN">
                <a:solidFill>
                  <a:schemeClr val="tx1"/>
                </a:solidFill>
              </a:rPr>
              <a:t>reduce</a:t>
            </a:r>
            <a:r>
              <a:rPr lang="zh-CN" altLang="en-US">
                <a:solidFill>
                  <a:schemeClr val="tx1"/>
                </a:solidFill>
              </a:rPr>
              <a:t>的开销。这是因为</a:t>
            </a:r>
            <a:r>
              <a:rPr lang="en-US" altLang="zh-CN">
                <a:solidFill>
                  <a:schemeClr val="tx1"/>
                </a:solidFill>
              </a:rPr>
              <a:t>reduce</a:t>
            </a:r>
            <a:r>
              <a:rPr lang="zh-CN" altLang="en-US">
                <a:solidFill>
                  <a:schemeClr val="tx1"/>
                </a:solidFill>
              </a:rPr>
              <a:t>是</a:t>
            </a:r>
            <a:r>
              <a:rPr lang="en-US" altLang="zh-CN">
                <a:solidFill>
                  <a:schemeClr val="tx1"/>
                </a:solidFill>
              </a:rPr>
              <a:t>cuda core intensive</a:t>
            </a:r>
            <a:r>
              <a:rPr lang="zh-CN" altLang="en-US">
                <a:solidFill>
                  <a:schemeClr val="tx1"/>
                </a:solidFill>
              </a:rPr>
              <a:t>，而</a:t>
            </a:r>
            <a:r>
              <a:rPr lang="en-US" altLang="zh-CN">
                <a:solidFill>
                  <a:schemeClr val="tx1"/>
                </a:solidFill>
              </a:rPr>
              <a:t>GEMM</a:t>
            </a:r>
            <a:r>
              <a:rPr lang="zh-CN" altLang="en-US">
                <a:solidFill>
                  <a:schemeClr val="tx1"/>
                </a:solidFill>
              </a:rPr>
              <a:t>是</a:t>
            </a:r>
            <a:r>
              <a:rPr lang="en-US" altLang="zh-CN">
                <a:solidFill>
                  <a:schemeClr val="tx1"/>
                </a:solidFill>
              </a:rPr>
              <a:t>tensor core intensive</a:t>
            </a:r>
            <a:r>
              <a:rPr lang="zh-CN" altLang="en-US">
                <a:solidFill>
                  <a:schemeClr val="tx1"/>
                </a:solidFill>
              </a:rPr>
              <a:t>。</a:t>
            </a:r>
            <a:endParaRPr lang="zh-CN" altLang="en-US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所以应该把</a:t>
            </a:r>
            <a:r>
              <a:rPr lang="en-US" altLang="zh-CN">
                <a:solidFill>
                  <a:schemeClr val="tx1"/>
                </a:solidFill>
              </a:rPr>
              <a:t>reduce</a:t>
            </a:r>
            <a:r>
              <a:rPr lang="zh-CN" altLang="en-US">
                <a:solidFill>
                  <a:schemeClr val="tx1"/>
                </a:solidFill>
              </a:rPr>
              <a:t>和</a:t>
            </a:r>
            <a:r>
              <a:rPr lang="en-US" altLang="zh-CN">
                <a:solidFill>
                  <a:schemeClr val="tx1"/>
                </a:solidFill>
              </a:rPr>
              <a:t>gemm</a:t>
            </a:r>
            <a:r>
              <a:rPr lang="zh-CN" altLang="en-US">
                <a:solidFill>
                  <a:schemeClr val="tx1"/>
                </a:solidFill>
              </a:rPr>
              <a:t>的</a:t>
            </a:r>
            <a:r>
              <a:rPr lang="en-US" altLang="zh-CN">
                <a:solidFill>
                  <a:schemeClr val="tx1"/>
                </a:solidFill>
              </a:rPr>
              <a:t>block</a:t>
            </a:r>
            <a:r>
              <a:rPr lang="zh-CN" altLang="en-US">
                <a:solidFill>
                  <a:schemeClr val="tx1"/>
                </a:solidFill>
              </a:rPr>
              <a:t>交叉发射，或者放到一个</a:t>
            </a:r>
            <a:r>
              <a:rPr lang="en-US" altLang="zh-CN">
                <a:solidFill>
                  <a:schemeClr val="tx1"/>
                </a:solidFill>
              </a:rPr>
              <a:t>block</a:t>
            </a:r>
            <a:r>
              <a:rPr lang="zh-CN" altLang="en-US">
                <a:solidFill>
                  <a:schemeClr val="tx1"/>
                </a:solidFill>
              </a:rPr>
              <a:t>内，手动</a:t>
            </a:r>
            <a:r>
              <a:rPr lang="en-US" altLang="zh-CN">
                <a:solidFill>
                  <a:schemeClr val="tx1"/>
                </a:solidFill>
              </a:rPr>
              <a:t>pipeline</a:t>
            </a:r>
            <a:r>
              <a:rPr lang="zh-CN" altLang="en-US">
                <a:solidFill>
                  <a:schemeClr val="tx1"/>
                </a:solidFill>
              </a:rPr>
              <a:t>。</a:t>
            </a:r>
            <a:endParaRPr lang="zh-CN" altLang="en-US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注意</a:t>
            </a:r>
            <a:r>
              <a:rPr lang="en-US" altLang="zh-CN">
                <a:solidFill>
                  <a:schemeClr val="tx1"/>
                </a:solidFill>
              </a:rPr>
              <a:t>H100</a:t>
            </a:r>
            <a:r>
              <a:rPr lang="zh-CN" altLang="en-US">
                <a:solidFill>
                  <a:schemeClr val="tx1"/>
                </a:solidFill>
              </a:rPr>
              <a:t>的</a:t>
            </a:r>
            <a:r>
              <a:rPr lang="en-US" altLang="zh-CN">
                <a:solidFill>
                  <a:schemeClr val="tx1"/>
                </a:solidFill>
              </a:rPr>
              <a:t>DSM</a:t>
            </a:r>
            <a:r>
              <a:rPr lang="zh-CN" altLang="en-US">
                <a:solidFill>
                  <a:schemeClr val="tx1"/>
                </a:solidFill>
              </a:rPr>
              <a:t>非常大，能支持到</a:t>
            </a:r>
            <a:r>
              <a:rPr lang="en-US" altLang="zh-CN">
                <a:solidFill>
                  <a:schemeClr val="tx1"/>
                </a:solidFill>
              </a:rPr>
              <a:t>16</a:t>
            </a:r>
            <a:r>
              <a:rPr lang="zh-CN" altLang="en-US">
                <a:solidFill>
                  <a:schemeClr val="tx1"/>
                </a:solidFill>
              </a:rPr>
              <a:t>个</a:t>
            </a:r>
            <a:r>
              <a:rPr lang="en-US" altLang="zh-CN">
                <a:solidFill>
                  <a:schemeClr val="tx1"/>
                </a:solidFill>
              </a:rPr>
              <a:t>block</a:t>
            </a:r>
            <a:r>
              <a:rPr lang="zh-CN" altLang="en-US">
                <a:solidFill>
                  <a:schemeClr val="tx1"/>
                </a:solidFill>
              </a:rPr>
              <a:t>，一个</a:t>
            </a:r>
            <a:r>
              <a:rPr lang="en-US" altLang="zh-CN">
                <a:solidFill>
                  <a:schemeClr val="tx1"/>
                </a:solidFill>
              </a:rPr>
              <a:t>SM</a:t>
            </a:r>
            <a:r>
              <a:rPr lang="zh-CN" altLang="en-US">
                <a:solidFill>
                  <a:schemeClr val="tx1"/>
                </a:solidFill>
              </a:rPr>
              <a:t>一个</a:t>
            </a:r>
            <a:r>
              <a:rPr lang="en-US" altLang="zh-CN">
                <a:solidFill>
                  <a:schemeClr val="tx1"/>
                </a:solidFill>
              </a:rPr>
              <a:t>block</a:t>
            </a:r>
            <a:r>
              <a:rPr lang="zh-CN" altLang="en-US">
                <a:solidFill>
                  <a:schemeClr val="tx1"/>
                </a:solidFill>
              </a:rPr>
              <a:t>，</a:t>
            </a:r>
            <a:r>
              <a:rPr lang="en-US" altLang="zh-CN">
                <a:solidFill>
                  <a:schemeClr val="tx1"/>
                </a:solidFill>
              </a:rPr>
              <a:t>256KB</a:t>
            </a:r>
            <a:r>
              <a:rPr lang="zh-CN" altLang="en-US">
                <a:solidFill>
                  <a:schemeClr val="tx1"/>
                </a:solidFill>
              </a:rPr>
              <a:t>，那就是</a:t>
            </a:r>
            <a:r>
              <a:rPr lang="en-US" altLang="zh-CN">
                <a:solidFill>
                  <a:schemeClr val="tx1"/>
                </a:solidFill>
              </a:rPr>
              <a:t>4MB</a:t>
            </a:r>
            <a:r>
              <a:rPr lang="zh-CN" altLang="en-US">
                <a:solidFill>
                  <a:schemeClr val="tx1"/>
                </a:solidFill>
              </a:rPr>
              <a:t>。</a:t>
            </a:r>
            <a:r>
              <a:rPr lang="en-US" altLang="zh-CN">
                <a:solidFill>
                  <a:schemeClr val="tx1"/>
                </a:solidFill>
              </a:rPr>
              <a:t>lamma3-8B</a:t>
            </a:r>
            <a:r>
              <a:rPr lang="zh-CN" altLang="en-US">
                <a:solidFill>
                  <a:schemeClr val="tx1"/>
                </a:solidFill>
              </a:rPr>
              <a:t>的一行是</a:t>
            </a:r>
            <a:r>
              <a:rPr lang="en-US" altLang="zh-CN">
                <a:solidFill>
                  <a:schemeClr val="tx1"/>
                </a:solidFill>
              </a:rPr>
              <a:t>128*14336*2/1024/1024=3.5MB</a:t>
            </a:r>
            <a:r>
              <a:rPr lang="zh-CN" altLang="en-US">
                <a:solidFill>
                  <a:schemeClr val="tx1"/>
                </a:solidFill>
              </a:rPr>
              <a:t>，说明足以存下大部分中间结果。</a:t>
            </a:r>
            <a:r>
              <a:rPr lang="en-US" altLang="zh-CN">
                <a:solidFill>
                  <a:schemeClr val="tx1"/>
                </a:solidFill>
              </a:rPr>
              <a:t>reduce</a:t>
            </a:r>
            <a:r>
              <a:rPr lang="zh-CN" altLang="en-US">
                <a:solidFill>
                  <a:schemeClr val="tx1"/>
                </a:solidFill>
              </a:rPr>
              <a:t>不必完全回到</a:t>
            </a:r>
            <a:r>
              <a:rPr lang="en-US" altLang="zh-CN">
                <a:solidFill>
                  <a:schemeClr val="tx1"/>
                </a:solidFill>
              </a:rPr>
              <a:t>global</a:t>
            </a:r>
            <a:r>
              <a:rPr lang="zh-CN" altLang="en-US">
                <a:solidFill>
                  <a:schemeClr val="tx1"/>
                </a:solidFill>
              </a:rPr>
              <a:t>进行。</a:t>
            </a:r>
            <a:endParaRPr lang="zh-CN" altLang="en-US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题外话，看过一篇</a:t>
            </a:r>
            <a:r>
              <a:rPr lang="en-US" altLang="zh-CN">
                <a:solidFill>
                  <a:schemeClr val="tx1"/>
                </a:solidFill>
              </a:rPr>
              <a:t>paper</a:t>
            </a:r>
            <a:r>
              <a:rPr lang="zh-CN" altLang="en-US">
                <a:solidFill>
                  <a:schemeClr val="tx1"/>
                </a:solidFill>
              </a:rPr>
              <a:t>用</a:t>
            </a:r>
            <a:r>
              <a:rPr lang="en-US" altLang="zh-CN">
                <a:solidFill>
                  <a:schemeClr val="tx1"/>
                </a:solidFill>
              </a:rPr>
              <a:t>tensor core</a:t>
            </a:r>
            <a:r>
              <a:rPr lang="zh-CN" altLang="en-US">
                <a:solidFill>
                  <a:schemeClr val="tx1"/>
                </a:solidFill>
              </a:rPr>
              <a:t>做</a:t>
            </a:r>
            <a:r>
              <a:rPr lang="en-US" altLang="zh-CN">
                <a:solidFill>
                  <a:schemeClr val="tx1"/>
                </a:solidFill>
              </a:rPr>
              <a:t>reduce</a:t>
            </a:r>
            <a:r>
              <a:rPr lang="zh-CN" altLang="en-US">
                <a:solidFill>
                  <a:schemeClr val="tx1"/>
                </a:solidFill>
              </a:rPr>
              <a:t>，比</a:t>
            </a:r>
            <a:r>
              <a:rPr lang="en-US" altLang="zh-CN">
                <a:solidFill>
                  <a:schemeClr val="tx1"/>
                </a:solidFill>
              </a:rPr>
              <a:t>cuda core</a:t>
            </a:r>
            <a:r>
              <a:rPr lang="zh-CN" altLang="en-US">
                <a:solidFill>
                  <a:schemeClr val="tx1"/>
                </a:solidFill>
              </a:rPr>
              <a:t>快。那么</a:t>
            </a:r>
            <a:r>
              <a:rPr lang="en-US" altLang="zh-CN">
                <a:solidFill>
                  <a:schemeClr val="tx1"/>
                </a:solidFill>
              </a:rPr>
              <a:t>reduce-GEMM</a:t>
            </a:r>
            <a:r>
              <a:rPr lang="zh-CN" altLang="en-US">
                <a:solidFill>
                  <a:schemeClr val="tx1"/>
                </a:solidFill>
              </a:rPr>
              <a:t>的重叠也可以用到</a:t>
            </a:r>
            <a:r>
              <a:rPr lang="en-US" altLang="zh-CN">
                <a:solidFill>
                  <a:schemeClr val="tx1"/>
                </a:solidFill>
              </a:rPr>
              <a:t>flash decoding</a:t>
            </a:r>
            <a:r>
              <a:rPr lang="zh-CN" altLang="en-US">
                <a:solidFill>
                  <a:schemeClr val="tx1"/>
                </a:solidFill>
              </a:rPr>
              <a:t>里。</a:t>
            </a:r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projection fusion</a:t>
            </a:r>
            <a:endParaRPr lang="en-US" sz="60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03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绘图4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937260"/>
            <a:ext cx="12192000" cy="5920740"/>
          </a:xfrm>
          <a:prstGeom prst="rect">
            <a:avLst/>
          </a:prstGeom>
        </p:spPr>
      </p:pic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4337685" y="1450975"/>
            <a:ext cx="425005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/>
              <a:t>如何融合</a:t>
            </a:r>
            <a:r>
              <a:rPr lang="en-US" altLang="zh-CN"/>
              <a:t>attention</a:t>
            </a:r>
            <a:r>
              <a:rPr lang="zh-CN" altLang="en-US"/>
              <a:t>和后续的</a:t>
            </a:r>
            <a:r>
              <a:rPr lang="en-US" altLang="zh-CN"/>
              <a:t>projection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W_Q</a:t>
            </a:r>
            <a:r>
              <a:rPr lang="zh-CN" altLang="en-US"/>
              <a:t>和</a:t>
            </a:r>
            <a:r>
              <a:rPr lang="en-US" altLang="zh-CN"/>
              <a:t>FFN</a:t>
            </a:r>
            <a:r>
              <a:rPr lang="zh-CN" altLang="en-US"/>
              <a:t>一样宽度大于</a:t>
            </a:r>
            <a:r>
              <a:rPr lang="en-US" altLang="zh-CN"/>
              <a:t>block_N</a:t>
            </a:r>
            <a:r>
              <a:rPr lang="zh-CN" altLang="en-US"/>
              <a:t>，处理方式也和</a:t>
            </a:r>
            <a:r>
              <a:rPr lang="en-US" altLang="zh-CN"/>
              <a:t>FFN</a:t>
            </a:r>
            <a:r>
              <a:rPr lang="zh-CN" altLang="en-US"/>
              <a:t>一致。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379220" y="4514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projection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 fusion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998220" y="1684655"/>
            <a:ext cx="432435" cy="2814320"/>
            <a:chOff x="417" y="5583"/>
            <a:chExt cx="681" cy="4432"/>
          </a:xfrm>
        </p:grpSpPr>
        <p:sp>
          <p:nvSpPr>
            <p:cNvPr id="29" name="矩形 2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/>
          <p:cNvGrpSpPr/>
          <p:nvPr/>
        </p:nvGrpSpPr>
        <p:grpSpPr>
          <a:xfrm>
            <a:off x="875030" y="1800225"/>
            <a:ext cx="432435" cy="2814320"/>
            <a:chOff x="417" y="5583"/>
            <a:chExt cx="681" cy="4432"/>
          </a:xfrm>
        </p:grpSpPr>
        <p:sp>
          <p:nvSpPr>
            <p:cNvPr id="26" name="矩形 2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379220" y="451485"/>
            <a:ext cx="574357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projection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ring comm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771525" y="1942465"/>
            <a:ext cx="432435" cy="2814320"/>
            <a:chOff x="417" y="5583"/>
            <a:chExt cx="681" cy="4432"/>
          </a:xfrm>
        </p:grpSpPr>
        <p:sp>
          <p:nvSpPr>
            <p:cNvPr id="23" name="矩形 2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44525" y="2103120"/>
            <a:ext cx="432435" cy="2814320"/>
            <a:chOff x="417" y="5583"/>
            <a:chExt cx="681" cy="4432"/>
          </a:xfrm>
        </p:grpSpPr>
        <p:sp>
          <p:nvSpPr>
            <p:cNvPr id="19" name="矩形 1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13080" y="2225040"/>
            <a:ext cx="432435" cy="2814320"/>
            <a:chOff x="417" y="5583"/>
            <a:chExt cx="681" cy="4432"/>
          </a:xfrm>
        </p:grpSpPr>
        <p:sp>
          <p:nvSpPr>
            <p:cNvPr id="16" name="矩形 1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81635" y="2331720"/>
            <a:ext cx="432435" cy="2814320"/>
            <a:chOff x="417" y="5583"/>
            <a:chExt cx="681" cy="4432"/>
          </a:xfrm>
        </p:grpSpPr>
        <p:sp>
          <p:nvSpPr>
            <p:cNvPr id="13" name="矩形 1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64795" y="2447925"/>
            <a:ext cx="432435" cy="2814320"/>
            <a:chOff x="417" y="5583"/>
            <a:chExt cx="681" cy="4432"/>
          </a:xfrm>
        </p:grpSpPr>
        <p:sp>
          <p:nvSpPr>
            <p:cNvPr id="5" name="矩形 4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1" name="左大括号 20"/>
          <p:cNvSpPr/>
          <p:nvPr/>
        </p:nvSpPr>
        <p:spPr>
          <a:xfrm rot="13380000">
            <a:off x="914400" y="4909185"/>
            <a:ext cx="146050" cy="54292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左大括号 32"/>
          <p:cNvSpPr/>
          <p:nvPr/>
        </p:nvSpPr>
        <p:spPr>
          <a:xfrm rot="13380000">
            <a:off x="1788160" y="5200015"/>
            <a:ext cx="159385" cy="87058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 rot="18900000">
            <a:off x="361315" y="5120640"/>
            <a:ext cx="19996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cluster size=4</a:t>
            </a:r>
            <a:endParaRPr lang="en-US" altLang="zh-CN" sz="2000" b="1"/>
          </a:p>
        </p:txBody>
      </p:sp>
      <p:sp>
        <p:nvSpPr>
          <p:cNvPr id="35" name="文本框 34"/>
          <p:cNvSpPr txBox="1"/>
          <p:nvPr/>
        </p:nvSpPr>
        <p:spPr>
          <a:xfrm rot="18900000">
            <a:off x="1121410" y="5640070"/>
            <a:ext cx="20313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num of head=6</a:t>
            </a:r>
            <a:endParaRPr lang="en-US" altLang="zh-CN" sz="2000" b="1"/>
          </a:p>
        </p:txBody>
      </p:sp>
      <p:sp>
        <p:nvSpPr>
          <p:cNvPr id="36" name="矩形 35"/>
          <p:cNvSpPr/>
          <p:nvPr/>
        </p:nvSpPr>
        <p:spPr>
          <a:xfrm>
            <a:off x="3348355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 rot="16200000">
            <a:off x="7068185" y="788035"/>
            <a:ext cx="2747645" cy="27406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7065010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6000" b="1" baseline="-25000">
              <a:solidFill>
                <a:srgbClr val="FF0000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759065" y="2574290"/>
            <a:ext cx="15538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000" b="1">
                <a:solidFill>
                  <a:srgbClr val="FF0000"/>
                </a:solidFill>
                <a:sym typeface="+mn-ea"/>
              </a:rPr>
              <a:t>W</a:t>
            </a:r>
            <a:r>
              <a:rPr lang="en-US" altLang="zh-CN" sz="6000" b="1" baseline="-25000">
                <a:solidFill>
                  <a:srgbClr val="FF0000"/>
                </a:solidFill>
                <a:sym typeface="+mn-ea"/>
              </a:rPr>
              <a:t>Q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3348355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3780790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4213225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645660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7065010" y="78486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7497445" y="121729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7929880" y="164973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8362315" y="208216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759065" y="491807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B</a:t>
            </a:r>
            <a:r>
              <a:rPr lang="en-US" altLang="zh-CN" sz="6000" b="1" baseline="-25000">
                <a:solidFill>
                  <a:srgbClr val="FF0000"/>
                </a:solidFill>
                <a:sym typeface="+mn-ea"/>
              </a:rPr>
              <a:t>0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70485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3148965" y="6167755"/>
            <a:ext cx="46107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这里的数字</a:t>
            </a:r>
            <a:r>
              <a:rPr lang="en-US" altLang="zh-CN"/>
              <a:t>1 2 3 4</a:t>
            </a:r>
            <a:r>
              <a:rPr lang="zh-CN" altLang="en-US"/>
              <a:t>代表硬件上的</a:t>
            </a:r>
            <a:r>
              <a:rPr lang="en-US" altLang="zh-CN"/>
              <a:t>block id</a:t>
            </a:r>
            <a:endParaRPr lang="en-US" altLang="zh-CN"/>
          </a:p>
        </p:txBody>
      </p:sp>
      <p:sp>
        <p:nvSpPr>
          <p:cNvPr id="54" name="矩形 53"/>
          <p:cNvSpPr/>
          <p:nvPr/>
        </p:nvSpPr>
        <p:spPr>
          <a:xfrm>
            <a:off x="74803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791337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833628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3005455" y="1649730"/>
            <a:ext cx="29959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time step 0</a:t>
            </a:r>
            <a:endParaRPr lang="en-US" sz="3600" b="1">
              <a:solidFill>
                <a:srgbClr val="FF0000"/>
              </a:solidFill>
            </a:endParaRPr>
          </a:p>
        </p:txBody>
      </p:sp>
      <p:sp>
        <p:nvSpPr>
          <p:cNvPr id="60" name="右箭头 59"/>
          <p:cNvSpPr/>
          <p:nvPr/>
        </p:nvSpPr>
        <p:spPr>
          <a:xfrm rot="1380000">
            <a:off x="1558925" y="3180080"/>
            <a:ext cx="1595120" cy="29845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1" name="文本框 60"/>
          <p:cNvSpPr txBox="1"/>
          <p:nvPr/>
        </p:nvSpPr>
        <p:spPr>
          <a:xfrm>
            <a:off x="4137660" y="493204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B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1" grpId="1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2" grpId="0" bldLvl="0" animBg="1"/>
      <p:bldP spid="54" grpId="0" bldLvl="0" animBg="1"/>
      <p:bldP spid="55" grpId="0" bldLvl="0" animBg="1"/>
      <p:bldP spid="56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altLang="zh-CN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DSM</a:t>
            </a:r>
            <a:r>
              <a:rPr lang="zh-CN" altLang="en-US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介绍</a:t>
            </a:r>
            <a:endParaRPr lang="zh-CN" altLang="en-US" sz="60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01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/>
          <p:nvPr/>
        </p:nvSpPr>
        <p:spPr>
          <a:xfrm>
            <a:off x="3348355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4645660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998220" y="1684655"/>
            <a:ext cx="432435" cy="2814320"/>
            <a:chOff x="417" y="5583"/>
            <a:chExt cx="681" cy="4432"/>
          </a:xfrm>
        </p:grpSpPr>
        <p:sp>
          <p:nvSpPr>
            <p:cNvPr id="29" name="矩形 2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/>
          <p:cNvGrpSpPr/>
          <p:nvPr/>
        </p:nvGrpSpPr>
        <p:grpSpPr>
          <a:xfrm>
            <a:off x="875030" y="1800225"/>
            <a:ext cx="432435" cy="2814320"/>
            <a:chOff x="417" y="5583"/>
            <a:chExt cx="681" cy="4432"/>
          </a:xfrm>
        </p:grpSpPr>
        <p:sp>
          <p:nvSpPr>
            <p:cNvPr id="26" name="矩形 2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379220" y="451485"/>
            <a:ext cx="574357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projection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ring comm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771525" y="1942465"/>
            <a:ext cx="432435" cy="2814320"/>
            <a:chOff x="417" y="5583"/>
            <a:chExt cx="681" cy="4432"/>
          </a:xfrm>
        </p:grpSpPr>
        <p:sp>
          <p:nvSpPr>
            <p:cNvPr id="23" name="矩形 2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44525" y="2103120"/>
            <a:ext cx="432435" cy="2814320"/>
            <a:chOff x="417" y="5583"/>
            <a:chExt cx="681" cy="4432"/>
          </a:xfrm>
        </p:grpSpPr>
        <p:sp>
          <p:nvSpPr>
            <p:cNvPr id="19" name="矩形 1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13080" y="2225040"/>
            <a:ext cx="432435" cy="2814320"/>
            <a:chOff x="417" y="5583"/>
            <a:chExt cx="681" cy="4432"/>
          </a:xfrm>
        </p:grpSpPr>
        <p:sp>
          <p:nvSpPr>
            <p:cNvPr id="16" name="矩形 1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81635" y="2331720"/>
            <a:ext cx="432435" cy="2814320"/>
            <a:chOff x="417" y="5583"/>
            <a:chExt cx="681" cy="4432"/>
          </a:xfrm>
        </p:grpSpPr>
        <p:sp>
          <p:nvSpPr>
            <p:cNvPr id="13" name="矩形 1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64795" y="2447925"/>
            <a:ext cx="432435" cy="2814320"/>
            <a:chOff x="417" y="5583"/>
            <a:chExt cx="681" cy="4432"/>
          </a:xfrm>
        </p:grpSpPr>
        <p:sp>
          <p:nvSpPr>
            <p:cNvPr id="5" name="矩形 4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1" name="左大括号 20"/>
          <p:cNvSpPr/>
          <p:nvPr/>
        </p:nvSpPr>
        <p:spPr>
          <a:xfrm rot="13380000">
            <a:off x="914400" y="4909185"/>
            <a:ext cx="146050" cy="54292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左大括号 32"/>
          <p:cNvSpPr/>
          <p:nvPr/>
        </p:nvSpPr>
        <p:spPr>
          <a:xfrm rot="13380000">
            <a:off x="1788160" y="5200015"/>
            <a:ext cx="159385" cy="87058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 rot="18900000">
            <a:off x="361315" y="5120640"/>
            <a:ext cx="19996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cluster size=4</a:t>
            </a:r>
            <a:endParaRPr lang="en-US" altLang="zh-CN" sz="2000" b="1"/>
          </a:p>
        </p:txBody>
      </p:sp>
      <p:sp>
        <p:nvSpPr>
          <p:cNvPr id="35" name="文本框 34"/>
          <p:cNvSpPr txBox="1"/>
          <p:nvPr/>
        </p:nvSpPr>
        <p:spPr>
          <a:xfrm rot="18900000">
            <a:off x="1121410" y="5640070"/>
            <a:ext cx="20313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num of head=6</a:t>
            </a:r>
            <a:endParaRPr lang="en-US" altLang="zh-CN" sz="2000" b="1"/>
          </a:p>
        </p:txBody>
      </p:sp>
      <p:sp>
        <p:nvSpPr>
          <p:cNvPr id="44" name="矩形 43"/>
          <p:cNvSpPr/>
          <p:nvPr/>
        </p:nvSpPr>
        <p:spPr>
          <a:xfrm>
            <a:off x="4213225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 rot="16200000">
            <a:off x="7068185" y="788035"/>
            <a:ext cx="2747645" cy="27406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7065010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6000" b="1" baseline="-25000">
              <a:solidFill>
                <a:srgbClr val="FF0000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759065" y="2574290"/>
            <a:ext cx="15538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000" b="1">
                <a:solidFill>
                  <a:srgbClr val="FF0000"/>
                </a:solidFill>
                <a:sym typeface="+mn-ea"/>
              </a:rPr>
              <a:t>W</a:t>
            </a:r>
            <a:r>
              <a:rPr lang="en-US" altLang="zh-CN" sz="6000" b="1" baseline="-25000">
                <a:solidFill>
                  <a:srgbClr val="FF0000"/>
                </a:solidFill>
                <a:sym typeface="+mn-ea"/>
              </a:rPr>
              <a:t>Q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3780790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3348355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7065010" y="78486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7497445" y="121729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7929880" y="164973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8362315" y="208216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759065" y="491807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B</a:t>
            </a:r>
            <a:r>
              <a:rPr lang="en-US" altLang="zh-CN" sz="6000" b="1" baseline="-25000">
                <a:solidFill>
                  <a:srgbClr val="FF0000"/>
                </a:solidFill>
                <a:sym typeface="+mn-ea"/>
              </a:rPr>
              <a:t>0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70485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3148965" y="6167755"/>
            <a:ext cx="73780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SM</a:t>
            </a:r>
            <a:r>
              <a:rPr lang="zh-CN" altLang="en-US"/>
              <a:t>之间交换</a:t>
            </a:r>
            <a:r>
              <a:rPr lang="en-US" altLang="zh-CN"/>
              <a:t>B</a:t>
            </a:r>
            <a:r>
              <a:rPr lang="zh-CN" altLang="en-US"/>
              <a:t>矩阵，读取新的</a:t>
            </a:r>
            <a:r>
              <a:rPr lang="en-US" altLang="zh-CN"/>
              <a:t>W</a:t>
            </a:r>
            <a:r>
              <a:rPr lang="en-US" altLang="zh-CN" baseline="-25000"/>
              <a:t>Q</a:t>
            </a:r>
            <a:r>
              <a:rPr lang="zh-CN" altLang="en-US"/>
              <a:t>矩阵，在自己</a:t>
            </a:r>
            <a:r>
              <a:rPr lang="en-US" altLang="zh-CN"/>
              <a:t>SM</a:t>
            </a:r>
            <a:r>
              <a:rPr lang="zh-CN" altLang="en-US"/>
              <a:t>内更新</a:t>
            </a:r>
            <a:r>
              <a:rPr lang="en-US" altLang="zh-CN"/>
              <a:t>B</a:t>
            </a:r>
            <a:r>
              <a:rPr lang="en-US" altLang="zh-CN" baseline="-25000"/>
              <a:t>0</a:t>
            </a:r>
            <a:r>
              <a:rPr lang="zh-CN" altLang="en-US"/>
              <a:t>的结果。</a:t>
            </a:r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74803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791337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833628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3005455" y="1649730"/>
            <a:ext cx="29959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time step 1</a:t>
            </a:r>
            <a:endParaRPr lang="en-US" sz="3600" b="1">
              <a:solidFill>
                <a:srgbClr val="FF0000"/>
              </a:solidFill>
            </a:endParaRPr>
          </a:p>
        </p:txBody>
      </p:sp>
      <p:sp>
        <p:nvSpPr>
          <p:cNvPr id="60" name="右箭头 59"/>
          <p:cNvSpPr/>
          <p:nvPr/>
        </p:nvSpPr>
        <p:spPr>
          <a:xfrm rot="1380000">
            <a:off x="1558925" y="3180080"/>
            <a:ext cx="1595120" cy="29845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137660" y="493204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B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0630556 " pathEditMode="relative" ptsTypes="">
                                      <p:cBhvr>
                                        <p:cTn id="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0621296 " pathEditMode="relative" rAng="0" ptsTypes="">
                                      <p:cBhvr>
                                        <p:cTn id="9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0622222 " pathEditMode="relative" rAng="0" ptsTypes="">
                                      <p:cBhvr>
                                        <p:cTn id="12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0"/>
                            </p:stCondLst>
                            <p:childTnLst>
                              <p:par>
                                <p:cTn id="14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189722 " pathEditMode="relative" rAng="0" ptsTypes="">
                                      <p:cBhvr>
                                        <p:cTn id="1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0"/>
                            </p:stCondLst>
                            <p:childTnLst>
                              <p:par>
                                <p:cTn id="17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5625 0 " pathEditMode="relative" ptsTypes="">
                                      <p:cBhvr>
                                        <p:cTn id="18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0"/>
                            </p:stCondLst>
                            <p:childTnLst>
                              <p:par>
                                <p:cTn id="20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56771 0 " pathEditMode="relative" rAng="0" ptsTypes="">
                                      <p:cBhvr>
                                        <p:cTn id="21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56771 0 " pathEditMode="relative" rAng="0" ptsTypes="">
                                      <p:cBhvr>
                                        <p:cTn id="25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06094 0 " pathEditMode="relative" ptsTypes="">
                                      <p:cBhvr>
                                        <p:cTn id="29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1" animBg="1"/>
      <p:bldP spid="46" grpId="1" animBg="1"/>
      <p:bldP spid="47" grpId="1" animBg="1"/>
      <p:bldP spid="48" grpId="0" animBg="1"/>
      <p:bldP spid="49" grpId="0" animBg="1"/>
      <p:bldP spid="41" grpId="2" animBg="1"/>
      <p:bldP spid="43" grpId="0" animBg="1"/>
      <p:bldP spid="44" grpId="0" animBg="1"/>
      <p:bldP spid="4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/>
          <p:nvPr/>
        </p:nvSpPr>
        <p:spPr>
          <a:xfrm>
            <a:off x="3348355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4645660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998220" y="1684655"/>
            <a:ext cx="432435" cy="2814320"/>
            <a:chOff x="417" y="5583"/>
            <a:chExt cx="681" cy="4432"/>
          </a:xfrm>
        </p:grpSpPr>
        <p:sp>
          <p:nvSpPr>
            <p:cNvPr id="29" name="矩形 2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/>
          <p:cNvGrpSpPr/>
          <p:nvPr/>
        </p:nvGrpSpPr>
        <p:grpSpPr>
          <a:xfrm>
            <a:off x="875030" y="1800225"/>
            <a:ext cx="432435" cy="2814320"/>
            <a:chOff x="417" y="5583"/>
            <a:chExt cx="681" cy="4432"/>
          </a:xfrm>
        </p:grpSpPr>
        <p:sp>
          <p:nvSpPr>
            <p:cNvPr id="26" name="矩形 2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379220" y="451485"/>
            <a:ext cx="574357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projection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ring comm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771525" y="1942465"/>
            <a:ext cx="432435" cy="2814320"/>
            <a:chOff x="417" y="5583"/>
            <a:chExt cx="681" cy="4432"/>
          </a:xfrm>
        </p:grpSpPr>
        <p:sp>
          <p:nvSpPr>
            <p:cNvPr id="23" name="矩形 2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44525" y="2103120"/>
            <a:ext cx="432435" cy="2814320"/>
            <a:chOff x="417" y="5583"/>
            <a:chExt cx="681" cy="4432"/>
          </a:xfrm>
        </p:grpSpPr>
        <p:sp>
          <p:nvSpPr>
            <p:cNvPr id="19" name="矩形 1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13080" y="2225040"/>
            <a:ext cx="432435" cy="2814320"/>
            <a:chOff x="417" y="5583"/>
            <a:chExt cx="681" cy="4432"/>
          </a:xfrm>
        </p:grpSpPr>
        <p:sp>
          <p:nvSpPr>
            <p:cNvPr id="16" name="矩形 1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81635" y="2331720"/>
            <a:ext cx="432435" cy="2814320"/>
            <a:chOff x="417" y="5583"/>
            <a:chExt cx="681" cy="4432"/>
          </a:xfrm>
        </p:grpSpPr>
        <p:sp>
          <p:nvSpPr>
            <p:cNvPr id="13" name="矩形 1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64795" y="2447925"/>
            <a:ext cx="432435" cy="2814320"/>
            <a:chOff x="417" y="5583"/>
            <a:chExt cx="681" cy="4432"/>
          </a:xfrm>
        </p:grpSpPr>
        <p:sp>
          <p:nvSpPr>
            <p:cNvPr id="5" name="矩形 4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1" name="左大括号 20"/>
          <p:cNvSpPr/>
          <p:nvPr/>
        </p:nvSpPr>
        <p:spPr>
          <a:xfrm rot="13380000">
            <a:off x="914400" y="4909185"/>
            <a:ext cx="146050" cy="54292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左大括号 32"/>
          <p:cNvSpPr/>
          <p:nvPr/>
        </p:nvSpPr>
        <p:spPr>
          <a:xfrm rot="13380000">
            <a:off x="1788160" y="5200015"/>
            <a:ext cx="159385" cy="87058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 rot="18900000">
            <a:off x="361315" y="5120640"/>
            <a:ext cx="19996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cluster size=4</a:t>
            </a:r>
            <a:endParaRPr lang="en-US" altLang="zh-CN" sz="2000" b="1"/>
          </a:p>
        </p:txBody>
      </p:sp>
      <p:sp>
        <p:nvSpPr>
          <p:cNvPr id="35" name="文本框 34"/>
          <p:cNvSpPr txBox="1"/>
          <p:nvPr/>
        </p:nvSpPr>
        <p:spPr>
          <a:xfrm rot="18900000">
            <a:off x="1121410" y="5640070"/>
            <a:ext cx="20313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num of head=6</a:t>
            </a:r>
            <a:endParaRPr lang="en-US" altLang="zh-CN" sz="2000" b="1"/>
          </a:p>
        </p:txBody>
      </p:sp>
      <p:sp>
        <p:nvSpPr>
          <p:cNvPr id="44" name="矩形 43"/>
          <p:cNvSpPr/>
          <p:nvPr/>
        </p:nvSpPr>
        <p:spPr>
          <a:xfrm>
            <a:off x="4213225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 rot="16200000">
            <a:off x="7068185" y="788035"/>
            <a:ext cx="2747645" cy="27406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7065010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6000" b="1" baseline="-25000">
              <a:solidFill>
                <a:srgbClr val="FF0000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759065" y="2574290"/>
            <a:ext cx="15538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000" b="1">
                <a:solidFill>
                  <a:srgbClr val="FF0000"/>
                </a:solidFill>
                <a:sym typeface="+mn-ea"/>
              </a:rPr>
              <a:t>W</a:t>
            </a:r>
            <a:r>
              <a:rPr lang="en-US" altLang="zh-CN" sz="6000" b="1" baseline="-25000">
                <a:solidFill>
                  <a:srgbClr val="FF0000"/>
                </a:solidFill>
                <a:sym typeface="+mn-ea"/>
              </a:rPr>
              <a:t>Q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3780790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3348355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7071995" y="208216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7497445" y="78486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7913370" y="121729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8345805" y="164973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759065" y="491807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B</a:t>
            </a:r>
            <a:r>
              <a:rPr lang="en-US" altLang="zh-CN" sz="6000" b="1" baseline="-25000">
                <a:solidFill>
                  <a:srgbClr val="FF0000"/>
                </a:solidFill>
                <a:sym typeface="+mn-ea"/>
              </a:rPr>
              <a:t>0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70485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3148965" y="6167755"/>
            <a:ext cx="73780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/>
              <a:t>当此</a:t>
            </a:r>
            <a:r>
              <a:rPr lang="en-US" altLang="zh-CN"/>
              <a:t>cluster</a:t>
            </a:r>
            <a:r>
              <a:rPr lang="zh-CN" altLang="en-US"/>
              <a:t>遍历完</a:t>
            </a:r>
            <a:r>
              <a:rPr lang="en-US" altLang="zh-CN"/>
              <a:t>4</a:t>
            </a:r>
            <a:r>
              <a:rPr lang="zh-CN" altLang="en-US"/>
              <a:t>个</a:t>
            </a:r>
            <a:r>
              <a:rPr lang="en-US" altLang="zh-CN"/>
              <a:t>K</a:t>
            </a:r>
            <a:r>
              <a:rPr lang="zh-CN" altLang="en-US"/>
              <a:t>之后，部分和的</a:t>
            </a:r>
            <a:r>
              <a:rPr lang="en-US" altLang="zh-CN"/>
              <a:t>B</a:t>
            </a:r>
            <a:r>
              <a:rPr lang="en-US" altLang="zh-CN" baseline="-25000"/>
              <a:t>0</a:t>
            </a:r>
            <a:r>
              <a:rPr lang="zh-CN" altLang="en-US"/>
              <a:t>就存回</a:t>
            </a:r>
            <a:r>
              <a:rPr lang="en-US" altLang="zh-CN"/>
              <a:t>global</a:t>
            </a:r>
            <a:r>
              <a:rPr lang="zh-CN" altLang="en-US"/>
              <a:t>，基于</a:t>
            </a:r>
            <a:r>
              <a:rPr lang="en-US" altLang="zh-CN"/>
              <a:t>input stationary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不变，</a:t>
            </a:r>
            <a:r>
              <a:rPr lang="en-US" altLang="zh-CN"/>
              <a:t>W</a:t>
            </a:r>
            <a:r>
              <a:rPr lang="en-US" altLang="zh-CN" baseline="-25000"/>
              <a:t>Q</a:t>
            </a:r>
            <a:r>
              <a:rPr lang="zh-CN" altLang="en-US"/>
              <a:t>向右移动。</a:t>
            </a:r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74803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791337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833628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3005455" y="1649730"/>
            <a:ext cx="29959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time step 3</a:t>
            </a:r>
            <a:endParaRPr lang="en-US" sz="3600" b="1">
              <a:solidFill>
                <a:srgbClr val="FF0000"/>
              </a:solidFill>
            </a:endParaRPr>
          </a:p>
        </p:txBody>
      </p:sp>
      <p:sp>
        <p:nvSpPr>
          <p:cNvPr id="60" name="右箭头 59"/>
          <p:cNvSpPr/>
          <p:nvPr/>
        </p:nvSpPr>
        <p:spPr>
          <a:xfrm rot="1380000">
            <a:off x="1558925" y="3180080"/>
            <a:ext cx="1595120" cy="29845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137660" y="493204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B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  <p:bldLst>
      <p:bldP spid="41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998220" y="1684655"/>
            <a:ext cx="432435" cy="2814320"/>
            <a:chOff x="417" y="5583"/>
            <a:chExt cx="681" cy="4432"/>
          </a:xfrm>
        </p:grpSpPr>
        <p:sp>
          <p:nvSpPr>
            <p:cNvPr id="29" name="矩形 2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/>
          <p:cNvGrpSpPr/>
          <p:nvPr/>
        </p:nvGrpSpPr>
        <p:grpSpPr>
          <a:xfrm>
            <a:off x="875030" y="1800225"/>
            <a:ext cx="432435" cy="2814320"/>
            <a:chOff x="417" y="5583"/>
            <a:chExt cx="681" cy="4432"/>
          </a:xfrm>
        </p:grpSpPr>
        <p:sp>
          <p:nvSpPr>
            <p:cNvPr id="26" name="矩形 2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379220" y="451485"/>
            <a:ext cx="574357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projection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ring comm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771525" y="1942465"/>
            <a:ext cx="432435" cy="2814320"/>
            <a:chOff x="417" y="5583"/>
            <a:chExt cx="681" cy="4432"/>
          </a:xfrm>
        </p:grpSpPr>
        <p:sp>
          <p:nvSpPr>
            <p:cNvPr id="23" name="矩形 2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44525" y="2103120"/>
            <a:ext cx="432435" cy="2814320"/>
            <a:chOff x="417" y="5583"/>
            <a:chExt cx="681" cy="4432"/>
          </a:xfrm>
        </p:grpSpPr>
        <p:sp>
          <p:nvSpPr>
            <p:cNvPr id="19" name="矩形 1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13080" y="2225040"/>
            <a:ext cx="432435" cy="2814320"/>
            <a:chOff x="417" y="5583"/>
            <a:chExt cx="681" cy="4432"/>
          </a:xfrm>
        </p:grpSpPr>
        <p:sp>
          <p:nvSpPr>
            <p:cNvPr id="16" name="矩形 1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81635" y="2331720"/>
            <a:ext cx="432435" cy="2814320"/>
            <a:chOff x="417" y="5583"/>
            <a:chExt cx="681" cy="4432"/>
          </a:xfrm>
        </p:grpSpPr>
        <p:sp>
          <p:nvSpPr>
            <p:cNvPr id="13" name="矩形 1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64795" y="2447925"/>
            <a:ext cx="432435" cy="2814320"/>
            <a:chOff x="417" y="5583"/>
            <a:chExt cx="681" cy="4432"/>
          </a:xfrm>
        </p:grpSpPr>
        <p:sp>
          <p:nvSpPr>
            <p:cNvPr id="5" name="矩形 4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1" name="左大括号 20"/>
          <p:cNvSpPr/>
          <p:nvPr/>
        </p:nvSpPr>
        <p:spPr>
          <a:xfrm rot="13380000">
            <a:off x="914400" y="4909185"/>
            <a:ext cx="146050" cy="54292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左大括号 32"/>
          <p:cNvSpPr/>
          <p:nvPr/>
        </p:nvSpPr>
        <p:spPr>
          <a:xfrm rot="13380000">
            <a:off x="1788160" y="5200015"/>
            <a:ext cx="159385" cy="87058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 rot="18900000">
            <a:off x="361315" y="5120640"/>
            <a:ext cx="19996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cluster size=4</a:t>
            </a:r>
            <a:endParaRPr lang="en-US" altLang="zh-CN" sz="2000" b="1"/>
          </a:p>
        </p:txBody>
      </p:sp>
      <p:sp>
        <p:nvSpPr>
          <p:cNvPr id="35" name="文本框 34"/>
          <p:cNvSpPr txBox="1"/>
          <p:nvPr/>
        </p:nvSpPr>
        <p:spPr>
          <a:xfrm rot="18900000">
            <a:off x="1121410" y="5640070"/>
            <a:ext cx="20313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num of head=6</a:t>
            </a:r>
            <a:endParaRPr lang="en-US" altLang="zh-CN" sz="2000" b="1"/>
          </a:p>
        </p:txBody>
      </p:sp>
      <p:sp>
        <p:nvSpPr>
          <p:cNvPr id="38" name="矩形 37"/>
          <p:cNvSpPr/>
          <p:nvPr/>
        </p:nvSpPr>
        <p:spPr>
          <a:xfrm rot="16200000">
            <a:off x="7068185" y="788035"/>
            <a:ext cx="2747645" cy="27406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7065010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6000" b="1" baseline="-25000">
              <a:solidFill>
                <a:srgbClr val="FF0000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759065" y="2574290"/>
            <a:ext cx="15538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000" b="1">
                <a:solidFill>
                  <a:srgbClr val="FF0000"/>
                </a:solidFill>
                <a:sym typeface="+mn-ea"/>
              </a:rPr>
              <a:t>W</a:t>
            </a:r>
            <a:r>
              <a:rPr lang="en-US" altLang="zh-CN" sz="6000" b="1" baseline="-25000">
                <a:solidFill>
                  <a:srgbClr val="FF0000"/>
                </a:solidFill>
                <a:sym typeface="+mn-ea"/>
              </a:rPr>
              <a:t>Q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759065" y="491807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B</a:t>
            </a:r>
            <a:r>
              <a:rPr lang="en-US" altLang="zh-CN" sz="6000" b="1" baseline="-25000">
                <a:solidFill>
                  <a:srgbClr val="FF0000"/>
                </a:solidFill>
                <a:sym typeface="+mn-ea"/>
              </a:rPr>
              <a:t>0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877824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3148965" y="6167755"/>
            <a:ext cx="77323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/>
              <a:t>当此</a:t>
            </a:r>
            <a:r>
              <a:rPr lang="en-US" altLang="zh-CN"/>
              <a:t>cluster</a:t>
            </a:r>
            <a:r>
              <a:rPr lang="zh-CN" altLang="en-US"/>
              <a:t>遍历完</a:t>
            </a:r>
            <a:r>
              <a:rPr lang="en-US" altLang="zh-CN"/>
              <a:t>4</a:t>
            </a:r>
            <a:r>
              <a:rPr lang="zh-CN" altLang="en-US"/>
              <a:t>个</a:t>
            </a:r>
            <a:r>
              <a:rPr lang="en-US" altLang="zh-CN"/>
              <a:t>K</a:t>
            </a:r>
            <a:r>
              <a:rPr lang="zh-CN" altLang="en-US"/>
              <a:t>之后，部分和的</a:t>
            </a:r>
            <a:r>
              <a:rPr lang="en-US" altLang="zh-CN"/>
              <a:t>B</a:t>
            </a:r>
            <a:r>
              <a:rPr lang="en-US" altLang="zh-CN" baseline="-25000"/>
              <a:t>0</a:t>
            </a:r>
            <a:r>
              <a:rPr lang="zh-CN" altLang="en-US"/>
              <a:t>就存回</a:t>
            </a:r>
            <a:r>
              <a:rPr lang="en-US" altLang="zh-CN"/>
              <a:t>global</a:t>
            </a:r>
            <a:r>
              <a:rPr lang="zh-CN" altLang="en-US"/>
              <a:t>（或者如果</a:t>
            </a:r>
            <a:r>
              <a:rPr lang="en-US" altLang="zh-CN"/>
              <a:t>DSM</a:t>
            </a:r>
            <a:r>
              <a:rPr lang="zh-CN" altLang="en-US"/>
              <a:t>存的下就留在</a:t>
            </a:r>
            <a:r>
              <a:rPr lang="en-US" altLang="zh-CN"/>
              <a:t>DSM</a:t>
            </a:r>
            <a:r>
              <a:rPr lang="zh-CN" altLang="en-US"/>
              <a:t>），基于</a:t>
            </a:r>
            <a:r>
              <a:rPr lang="en-US" altLang="zh-CN"/>
              <a:t>input stationary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不变，</a:t>
            </a:r>
            <a:r>
              <a:rPr lang="en-US" altLang="zh-CN"/>
              <a:t>W</a:t>
            </a:r>
            <a:r>
              <a:rPr lang="en-US" altLang="zh-CN" baseline="-25000"/>
              <a:t>Q</a:t>
            </a:r>
            <a:r>
              <a:rPr lang="zh-CN" altLang="en-US"/>
              <a:t>向右移动。</a:t>
            </a:r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92075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3005455" y="1649730"/>
            <a:ext cx="29959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time step 4</a:t>
            </a:r>
            <a:endParaRPr lang="en-US" sz="3600" b="1">
              <a:solidFill>
                <a:srgbClr val="FF0000"/>
              </a:solidFill>
            </a:endParaRPr>
          </a:p>
        </p:txBody>
      </p:sp>
      <p:sp>
        <p:nvSpPr>
          <p:cNvPr id="60" name="右箭头 59"/>
          <p:cNvSpPr/>
          <p:nvPr/>
        </p:nvSpPr>
        <p:spPr>
          <a:xfrm rot="1380000">
            <a:off x="1558925" y="3180080"/>
            <a:ext cx="1595120" cy="29845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51" name="组合 50"/>
          <p:cNvGrpSpPr/>
          <p:nvPr/>
        </p:nvGrpSpPr>
        <p:grpSpPr>
          <a:xfrm>
            <a:off x="3348355" y="3962400"/>
            <a:ext cx="2747010" cy="1877060"/>
            <a:chOff x="5273" y="6240"/>
            <a:chExt cx="4326" cy="2956"/>
          </a:xfrm>
        </p:grpSpPr>
        <p:sp>
          <p:nvSpPr>
            <p:cNvPr id="36" name="矩形 35"/>
            <p:cNvSpPr/>
            <p:nvPr/>
          </p:nvSpPr>
          <p:spPr>
            <a:xfrm>
              <a:off x="5273" y="6240"/>
              <a:ext cx="4327" cy="2956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矩形 44"/>
            <p:cNvSpPr/>
            <p:nvPr/>
          </p:nvSpPr>
          <p:spPr>
            <a:xfrm>
              <a:off x="7316" y="6240"/>
              <a:ext cx="681" cy="681"/>
            </a:xfrm>
            <a:prstGeom prst="rect">
              <a:avLst/>
            </a:prstGeom>
            <a:solidFill>
              <a:srgbClr val="8E6B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>
                  <a:solidFill>
                    <a:srgbClr val="FF0000"/>
                  </a:solidFill>
                </a:rPr>
                <a:t>4</a:t>
              </a:r>
              <a:endParaRPr lang="en-US" altLang="zh-CN" b="1">
                <a:solidFill>
                  <a:srgbClr val="FF0000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6635" y="6240"/>
              <a:ext cx="681" cy="681"/>
            </a:xfrm>
            <a:prstGeom prst="rect">
              <a:avLst/>
            </a:prstGeom>
            <a:solidFill>
              <a:srgbClr val="8E6B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>
                  <a:solidFill>
                    <a:srgbClr val="FF0000"/>
                  </a:solidFill>
                </a:rPr>
                <a:t>3</a:t>
              </a:r>
              <a:endParaRPr lang="en-US" altLang="zh-CN" b="1">
                <a:solidFill>
                  <a:srgbClr val="FF0000"/>
                </a:solidFill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5954" y="6240"/>
              <a:ext cx="681" cy="681"/>
            </a:xfrm>
            <a:prstGeom prst="rect">
              <a:avLst/>
            </a:prstGeom>
            <a:solidFill>
              <a:srgbClr val="8E6B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>
                  <a:solidFill>
                    <a:srgbClr val="FF0000"/>
                  </a:solidFill>
                </a:rPr>
                <a:t>2</a:t>
              </a:r>
              <a:endParaRPr lang="en-US" altLang="zh-CN" b="1">
                <a:solidFill>
                  <a:srgbClr val="FF0000"/>
                </a:solidFill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5273" y="6240"/>
              <a:ext cx="681" cy="681"/>
            </a:xfrm>
            <a:prstGeom prst="rect">
              <a:avLst/>
            </a:prstGeom>
            <a:solidFill>
              <a:srgbClr val="8E6B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>
                  <a:solidFill>
                    <a:srgbClr val="FF0000"/>
                  </a:solidFill>
                </a:rPr>
                <a:t>1</a:t>
              </a:r>
              <a:endParaRPr lang="en-US" altLang="zh-CN" b="1">
                <a:solidFill>
                  <a:srgbClr val="FF0000"/>
                </a:solidFill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6516" y="7767"/>
              <a:ext cx="1840" cy="131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altLang="zh-CN" sz="6000" b="1">
                  <a:solidFill>
                    <a:srgbClr val="FF0000"/>
                  </a:solidFill>
                  <a:sym typeface="+mn-ea"/>
                </a:rPr>
                <a:t>B</a:t>
              </a:r>
              <a:endParaRPr lang="en-US" altLang="zh-CN" sz="6000" b="1" baseline="-25000">
                <a:solidFill>
                  <a:srgbClr val="FF0000"/>
                </a:solidFill>
                <a:sym typeface="+mn-ea"/>
              </a:endParaRPr>
            </a:p>
          </p:txBody>
        </p:sp>
      </p:grpSp>
      <p:sp>
        <p:nvSpPr>
          <p:cNvPr id="4" name="矩形 3"/>
          <p:cNvSpPr/>
          <p:nvPr/>
        </p:nvSpPr>
        <p:spPr>
          <a:xfrm>
            <a:off x="8768715" y="208216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9201150" y="164973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10530205" y="3225165"/>
            <a:ext cx="1330960" cy="229616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000" b="1"/>
              <a:t>global memory</a:t>
            </a:r>
            <a:endParaRPr lang="en-US" altLang="zh-CN" sz="2000" b="1"/>
          </a:p>
        </p:txBody>
      </p:sp>
      <p:sp>
        <p:nvSpPr>
          <p:cNvPr id="8" name="矩形 7"/>
          <p:cNvSpPr/>
          <p:nvPr/>
        </p:nvSpPr>
        <p:spPr>
          <a:xfrm>
            <a:off x="10601960" y="3532505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1221085" y="3532505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10601960" y="4830445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11221085" y="4830445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绘图42"/>
          <p:cNvPicPr>
            <a:picLocks noChangeAspect="1"/>
          </p:cNvPicPr>
          <p:nvPr/>
        </p:nvPicPr>
        <p:blipFill>
          <a:blip r:embed="rId1"/>
          <a:srcRect r="70510"/>
          <a:stretch>
            <a:fillRect/>
          </a:stretch>
        </p:blipFill>
        <p:spPr>
          <a:xfrm>
            <a:off x="0" y="937260"/>
            <a:ext cx="3595370" cy="5920740"/>
          </a:xfrm>
          <a:prstGeom prst="rect">
            <a:avLst/>
          </a:prstGeom>
        </p:spPr>
      </p:pic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4462145" y="1367790"/>
            <a:ext cx="656463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sz="2400"/>
              <a:t>注意这里</a:t>
            </a:r>
            <a:r>
              <a:rPr lang="en-US" altLang="zh-CN" sz="2400"/>
              <a:t>B</a:t>
            </a:r>
            <a:r>
              <a:rPr lang="en-US" altLang="zh-CN" sz="2400" baseline="-25000"/>
              <a:t>0</a:t>
            </a:r>
            <a:r>
              <a:rPr lang="zh-CN" altLang="en-US" sz="2400"/>
              <a:t>的宽度是</a:t>
            </a:r>
            <a:r>
              <a:rPr lang="en-US" altLang="zh-CN" sz="2400"/>
              <a:t>4096</a:t>
            </a:r>
            <a:r>
              <a:rPr lang="zh-CN" altLang="en-US" sz="2400"/>
              <a:t>。对于一整行：</a:t>
            </a:r>
            <a:r>
              <a:rPr lang="en-US" altLang="zh-CN" sz="2400"/>
              <a:t>128*4096*2/1024/1024=1MB</a:t>
            </a:r>
            <a:r>
              <a:rPr lang="zh-CN" altLang="en-US" sz="2400"/>
              <a:t>，完全可以存在</a:t>
            </a:r>
            <a:r>
              <a:rPr lang="en-US" altLang="zh-CN" sz="2400"/>
              <a:t>DSM</a:t>
            </a:r>
            <a:r>
              <a:rPr lang="zh-CN" altLang="en-US" sz="2400"/>
              <a:t>内。这就实现了</a:t>
            </a:r>
            <a:r>
              <a:rPr lang="en-US" altLang="zh-CN" sz="2400"/>
              <a:t>attention</a:t>
            </a:r>
            <a:r>
              <a:rPr lang="zh-CN" altLang="en-US" sz="2400"/>
              <a:t>和后续</a:t>
            </a:r>
            <a:r>
              <a:rPr lang="en-US" altLang="zh-CN" sz="2400"/>
              <a:t>FFN</a:t>
            </a:r>
            <a:r>
              <a:rPr lang="zh-CN" altLang="en-US" sz="2400"/>
              <a:t>的融合。</a:t>
            </a:r>
            <a:endParaRPr lang="zh-CN" alt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/>
              <a:t>如果是更大的模型，比如</a:t>
            </a:r>
            <a:r>
              <a:rPr lang="en-US" altLang="zh-CN" sz="2400"/>
              <a:t>lamma3-70B</a:t>
            </a:r>
            <a:r>
              <a:rPr lang="zh-CN" altLang="en-US" sz="2400"/>
              <a:t>，那就留存最后一次计算的一个</a:t>
            </a:r>
            <a:r>
              <a:rPr lang="en-US" altLang="zh-CN" sz="2400"/>
              <a:t>cluster</a:t>
            </a:r>
            <a:r>
              <a:rPr lang="zh-CN" altLang="en-US" sz="2400"/>
              <a:t>内的值，相比于</a:t>
            </a:r>
            <a:r>
              <a:rPr lang="en-US" altLang="zh-CN" sz="2400"/>
              <a:t>8192</a:t>
            </a:r>
            <a:r>
              <a:rPr lang="zh-CN" altLang="en-US" sz="2400"/>
              <a:t>来说，</a:t>
            </a:r>
            <a:r>
              <a:rPr lang="en-US" altLang="zh-CN" sz="2400"/>
              <a:t>256*16=4096</a:t>
            </a:r>
            <a:r>
              <a:rPr lang="zh-CN" altLang="en-US" sz="2400"/>
              <a:t>，也相当大了，是有价值的。</a:t>
            </a:r>
            <a:endParaRPr lang="zh-CN" alt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/>
              <a:t>这揭示了，更大的</a:t>
            </a:r>
            <a:r>
              <a:rPr lang="en-US" altLang="zh-CN" sz="2400"/>
              <a:t>DSM</a:t>
            </a:r>
            <a:r>
              <a:rPr lang="zh-CN" altLang="en-US" sz="2400"/>
              <a:t>，（相比于当前模型尺寸来说足够大），带来的优化价值。</a:t>
            </a:r>
            <a:endParaRPr lang="zh-CN" alt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1379220" y="4514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projection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 fusion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4722495" y="2454910"/>
            <a:ext cx="656463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sz="2400"/>
              <a:t>这里不同</a:t>
            </a:r>
            <a:r>
              <a:rPr lang="en-US" altLang="zh-CN" sz="2400"/>
              <a:t>SM</a:t>
            </a:r>
            <a:r>
              <a:rPr lang="zh-CN" altLang="en-US" sz="2400"/>
              <a:t>存在数据交换。到底是选择将值移动到其他</a:t>
            </a:r>
            <a:r>
              <a:rPr lang="en-US" altLang="zh-CN" sz="2400"/>
              <a:t>SM</a:t>
            </a:r>
            <a:r>
              <a:rPr lang="zh-CN" altLang="en-US" sz="2400"/>
              <a:t>呢，还是直接访问呢？以及，一个</a:t>
            </a:r>
            <a:r>
              <a:rPr lang="en-US" altLang="zh-CN" sz="2400"/>
              <a:t>cluster</a:t>
            </a:r>
            <a:r>
              <a:rPr lang="zh-CN" altLang="en-US" sz="2400"/>
              <a:t>内的</a:t>
            </a:r>
            <a:r>
              <a:rPr lang="en-US" altLang="zh-CN" sz="2400"/>
              <a:t>SM</a:t>
            </a:r>
            <a:r>
              <a:rPr lang="zh-CN" altLang="en-US" sz="2400"/>
              <a:t>之间的距离都一样吗？（虽然当前使用</a:t>
            </a:r>
            <a:r>
              <a:rPr lang="en-US" altLang="zh-CN" sz="2400"/>
              <a:t>ring</a:t>
            </a:r>
            <a:r>
              <a:rPr lang="zh-CN" altLang="en-US" sz="2400"/>
              <a:t>策略应该无所谓）</a:t>
            </a:r>
            <a:endParaRPr lang="zh-CN" alt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/>
              <a:t>推测：访问本地</a:t>
            </a:r>
            <a:r>
              <a:rPr lang="en-US" altLang="zh-CN" sz="2400"/>
              <a:t>SM</a:t>
            </a:r>
            <a:r>
              <a:rPr lang="zh-CN" altLang="en-US" sz="2400"/>
              <a:t>最快。搬运也要时间。所以可以放到模型里算出最优策略。</a:t>
            </a:r>
            <a:endParaRPr lang="zh-CN" alt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1379220" y="451485"/>
            <a:ext cx="574357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projection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：数据怎么在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DSM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内搬运</a:t>
            </a:r>
            <a:endParaRPr lang="zh-CN" altLang="en-US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1163955" y="2854325"/>
            <a:ext cx="2747010" cy="1877060"/>
            <a:chOff x="5273" y="6240"/>
            <a:chExt cx="4326" cy="2956"/>
          </a:xfrm>
        </p:grpSpPr>
        <p:sp>
          <p:nvSpPr>
            <p:cNvPr id="36" name="矩形 35"/>
            <p:cNvSpPr/>
            <p:nvPr/>
          </p:nvSpPr>
          <p:spPr>
            <a:xfrm>
              <a:off x="5273" y="6240"/>
              <a:ext cx="4327" cy="2956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矩形 44"/>
            <p:cNvSpPr/>
            <p:nvPr/>
          </p:nvSpPr>
          <p:spPr>
            <a:xfrm>
              <a:off x="7316" y="6240"/>
              <a:ext cx="681" cy="681"/>
            </a:xfrm>
            <a:prstGeom prst="rect">
              <a:avLst/>
            </a:prstGeom>
            <a:solidFill>
              <a:srgbClr val="8E6B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>
                  <a:solidFill>
                    <a:srgbClr val="FF0000"/>
                  </a:solidFill>
                </a:rPr>
                <a:t>4</a:t>
              </a:r>
              <a:endParaRPr lang="en-US" altLang="zh-CN" b="1">
                <a:solidFill>
                  <a:srgbClr val="FF0000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6635" y="6240"/>
              <a:ext cx="681" cy="681"/>
            </a:xfrm>
            <a:prstGeom prst="rect">
              <a:avLst/>
            </a:prstGeom>
            <a:solidFill>
              <a:srgbClr val="8E6B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>
                  <a:solidFill>
                    <a:srgbClr val="FF0000"/>
                  </a:solidFill>
                </a:rPr>
                <a:t>3</a:t>
              </a:r>
              <a:endParaRPr lang="en-US" altLang="zh-CN" b="1">
                <a:solidFill>
                  <a:srgbClr val="FF0000"/>
                </a:solidFill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5954" y="6240"/>
              <a:ext cx="681" cy="681"/>
            </a:xfrm>
            <a:prstGeom prst="rect">
              <a:avLst/>
            </a:prstGeom>
            <a:solidFill>
              <a:srgbClr val="8E6B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>
                  <a:solidFill>
                    <a:srgbClr val="FF0000"/>
                  </a:solidFill>
                </a:rPr>
                <a:t>2</a:t>
              </a:r>
              <a:endParaRPr lang="en-US" altLang="zh-CN" b="1">
                <a:solidFill>
                  <a:srgbClr val="FF0000"/>
                </a:solidFill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5273" y="6240"/>
              <a:ext cx="681" cy="681"/>
            </a:xfrm>
            <a:prstGeom prst="rect">
              <a:avLst/>
            </a:prstGeom>
            <a:solidFill>
              <a:srgbClr val="8E6B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>
                  <a:solidFill>
                    <a:srgbClr val="FF0000"/>
                  </a:solidFill>
                </a:rPr>
                <a:t>1</a:t>
              </a:r>
              <a:endParaRPr lang="en-US" altLang="zh-CN" b="1">
                <a:solidFill>
                  <a:srgbClr val="FF0000"/>
                </a:solidFill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6516" y="7767"/>
              <a:ext cx="1840" cy="131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altLang="zh-CN" sz="6000" b="1">
                  <a:solidFill>
                    <a:srgbClr val="FF0000"/>
                  </a:solidFill>
                  <a:sym typeface="+mn-ea"/>
                </a:rPr>
                <a:t>B</a:t>
              </a:r>
              <a:endParaRPr lang="en-US" altLang="zh-CN" sz="6000" b="1" baseline="-25000">
                <a:solidFill>
                  <a:srgbClr val="FF0000"/>
                </a:solidFill>
                <a:sym typeface="+mn-ea"/>
              </a:endParaRPr>
            </a:p>
          </p:txBody>
        </p:sp>
      </p:grpSp>
    </p:spTree>
  </p:cSld>
  <p:clrMapOvr>
    <a:masterClrMapping/>
  </p:clrMapOvr>
  <p:transition spd="slow">
    <p:wipe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绘图4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824865"/>
            <a:ext cx="11675745" cy="6033135"/>
          </a:xfrm>
          <a:prstGeom prst="rect">
            <a:avLst/>
          </a:prstGeom>
        </p:spPr>
      </p:pic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gen_Q fusion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zh-CN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并行策略</a:t>
            </a:r>
            <a:endParaRPr lang="zh-CN" sz="60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04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并行策略</a:t>
            </a:r>
            <a:endParaRPr lang="zh-CN" altLang="en-US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813685" y="2630170"/>
            <a:ext cx="656463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sz="3200"/>
              <a:t>如前所述，针对计算需求的不同，我们有模型并行，</a:t>
            </a:r>
            <a:r>
              <a:rPr lang="en-US" altLang="zh-CN" sz="3200"/>
              <a:t>pipeline</a:t>
            </a:r>
            <a:r>
              <a:rPr lang="zh-CN" altLang="en-US" sz="3200"/>
              <a:t>，</a:t>
            </a:r>
            <a:r>
              <a:rPr lang="en-US" altLang="zh-CN" sz="3200"/>
              <a:t>stationary</a:t>
            </a:r>
            <a:r>
              <a:rPr lang="zh-CN" altLang="en-US" sz="3200"/>
              <a:t>策略</a:t>
            </a:r>
            <a:endParaRPr lang="zh-CN" altLang="en-US" sz="3200"/>
          </a:p>
        </p:txBody>
      </p:sp>
    </p:spTree>
  </p:cSld>
  <p:clrMapOvr>
    <a:masterClrMapping/>
  </p:clrMapOvr>
  <p:transition spd="slow">
    <p:wipe dir="r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SM</a:t>
            </a:r>
            <a:r>
              <a:rPr lang="zh-CN" altLang="en-US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间通信</a:t>
            </a:r>
            <a:endParaRPr lang="zh-CN" altLang="en-US" sz="60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05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SM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间通信</a:t>
            </a:r>
            <a:endParaRPr lang="zh-CN" altLang="en-US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813685" y="2630170"/>
            <a:ext cx="656463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3200"/>
              <a:t>SM</a:t>
            </a:r>
            <a:r>
              <a:rPr lang="zh-CN" altLang="en-US" sz="3200"/>
              <a:t>间通信方式和并行策略紧密相连：</a:t>
            </a:r>
            <a:endParaRPr lang="zh-CN" altLang="en-US" sz="3200"/>
          </a:p>
          <a:p>
            <a:pPr indent="0">
              <a:buFont typeface="Arial" panose="020B0604020202020204" pitchFamily="34" charset="0"/>
              <a:buNone/>
            </a:pPr>
            <a:endParaRPr lang="zh-CN" altLang="en-US" sz="32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/>
              <a:t>stationary</a:t>
            </a:r>
            <a:r>
              <a:rPr lang="zh-CN" altLang="en-US" sz="3200"/>
              <a:t>是</a:t>
            </a:r>
            <a:r>
              <a:rPr lang="en-US" altLang="zh-CN" sz="3200"/>
              <a:t>ring comm</a:t>
            </a:r>
            <a:endParaRPr lang="en-US" altLang="zh-CN" sz="32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/>
              <a:t>pipeline</a:t>
            </a:r>
            <a:r>
              <a:rPr lang="zh-CN" altLang="en-US" sz="3200"/>
              <a:t>是</a:t>
            </a:r>
            <a:r>
              <a:rPr lang="en-US" altLang="zh-CN" sz="3200"/>
              <a:t>all reduce</a:t>
            </a:r>
            <a:endParaRPr lang="en-US" altLang="zh-CN" sz="32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200"/>
              <a:t>模型并行是</a:t>
            </a:r>
            <a:r>
              <a:rPr lang="en-US" altLang="zh-CN" sz="3200"/>
              <a:t>all scatter</a:t>
            </a:r>
            <a:endParaRPr lang="en-US" altLang="zh-CN" sz="3200"/>
          </a:p>
        </p:txBody>
      </p:sp>
    </p:spTree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2"/>
            </p:custDataLst>
          </p:nvPr>
        </p:nvSpPr>
        <p:spPr>
          <a:xfrm>
            <a:off x="914357" y="1093852"/>
            <a:ext cx="5886488" cy="704485"/>
          </a:xfrm>
          <a:prstGeom prst="rect">
            <a:avLst/>
          </a:prstGeom>
          <a:noFill/>
        </p:spPr>
        <p:txBody>
          <a:bodyPr wrap="square" lIns="63500" tIns="25400" rIns="63500" bIns="25400" rtlCol="0" anchor="b" anchorCtr="0">
            <a:normAutofit/>
          </a:bodyPr>
          <a:p>
            <a: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3800" b="1" spc="220" dirty="0"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DSM介绍</a:t>
            </a:r>
            <a:endParaRPr lang="en-US" altLang="zh-CN" sz="3800" b="1" spc="220" dirty="0">
              <a:solidFill>
                <a:srgbClr val="C00000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1" name="Title 6"/>
          <p:cNvSpPr txBox="1"/>
          <p:nvPr>
            <p:custDataLst>
              <p:tags r:id="rId3"/>
            </p:custDataLst>
          </p:nvPr>
        </p:nvSpPr>
        <p:spPr>
          <a:xfrm>
            <a:off x="914400" y="2101850"/>
            <a:ext cx="5292725" cy="326136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 lnSpcReduction="10000"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54000" lvl="0" indent="-2540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altLang="zh-CN" sz="2200" spc="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DSM是distributed shared memory       的简称。这项新feature可以将最多16个SM</a:t>
            </a:r>
            <a:r>
              <a:rPr altLang="zh-CN" sz="2200" spc="40" baseline="30000">
                <a:ln w="3175">
                  <a:noFill/>
                  <a:prstDash val="dash"/>
                </a:ln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altLang="zh-CN" sz="2200" spc="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的共享内存直接相连而不必绕经global memory。</a:t>
            </a:r>
            <a:endParaRPr lang="en-US" altLang="zh-CN" sz="2200" spc="4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54000" lvl="0" indent="-2540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altLang="zh-CN" sz="2200" spc="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</a:t>
            </a:r>
            <a:r>
              <a:rPr lang="zh-CN" altLang="en-US" sz="2200" spc="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左上图展示了不同缓存的latency，以cycle计。右上文字展示了DSM的latency约为L2的一半，比shared memory慢5倍。</a:t>
            </a:r>
            <a:endParaRPr lang="en-US" altLang="zh-CN" sz="2200" spc="14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/>
          <a:srcRect/>
          <a:stretch>
            <a:fillRect/>
          </a:stretch>
        </p:blipFill>
        <p:spPr>
          <a:xfrm>
            <a:off x="6461760" y="1798320"/>
            <a:ext cx="5537200" cy="164465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120" h="6720">
                <a:moveTo>
                  <a:pt x="0" y="0"/>
                </a:moveTo>
                <a:lnTo>
                  <a:pt x="9120" y="0"/>
                </a:lnTo>
                <a:lnTo>
                  <a:pt x="9120" y="6720"/>
                </a:lnTo>
                <a:lnTo>
                  <a:pt x="0" y="672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3" name="Title 6"/>
          <p:cNvSpPr txBox="1"/>
          <p:nvPr>
            <p:custDataLst>
              <p:tags r:id="rId6"/>
            </p:custDataLst>
          </p:nvPr>
        </p:nvSpPr>
        <p:spPr>
          <a:xfrm>
            <a:off x="6741160" y="3605530"/>
            <a:ext cx="4876800" cy="1899285"/>
          </a:xfrm>
          <a:prstGeom prst="rect">
            <a:avLst/>
          </a:prstGeom>
          <a:solidFill>
            <a:schemeClr val="bg1">
              <a:lumMod val="75000"/>
              <a:alpha val="73000"/>
            </a:schemeClr>
          </a:solidFill>
          <a:ln w="3175">
            <a:noFill/>
            <a:prstDash val="dash"/>
          </a:ln>
        </p:spPr>
        <p:txBody>
          <a:bodyPr wrap="square" lIns="63500" tIns="25400" rIns="63500" bIns="25400" anchor="ctr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sz="1600" spc="40" baseline="30000">
                <a:ln w="3175">
                  <a:noFill/>
                  <a:prstDash val="dash"/>
                </a:ln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en-US" altLang="zh-CN" sz="1600" spc="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Distributed Shared Memory. SM-to-SM network latency is </a:t>
            </a:r>
            <a:r>
              <a:rPr lang="en-US" altLang="zh-CN" sz="1600" b="1" spc="40">
                <a:ln w="3175">
                  <a:noFill/>
                  <a:prstDash val="dash"/>
                </a:ln>
                <a:solidFill>
                  <a:srgbClr val="FF0000"/>
                </a:solidFill>
                <a:highlight>
                  <a:srgbClr val="FFFF00"/>
                </a:highlight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180</a:t>
            </a:r>
            <a:r>
              <a:rPr lang="en-US" altLang="zh-CN" sz="1600" spc="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cycles, a 32% reduction compared to L2 cache. This validates the advantages of the network, facilitating efficient data exchange from producers to consumers.</a:t>
            </a:r>
            <a:endParaRPr lang="en-US" altLang="zh-CN" sz="1600" spc="4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0" y="5666740"/>
            <a:ext cx="1219200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altLang="zh-CN" spc="40" baseline="30000">
                <a:ln w="3175">
                  <a:noFill/>
                  <a:prstDash val="dash"/>
                </a:ln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>
                <a:sym typeface="+mn-ea"/>
              </a:rPr>
              <a:t>https://docs.nvidia.com/cuda/hopper-tuning-guide/index.html</a:t>
            </a:r>
            <a:endParaRPr lang="zh-CN" altLang="en-US">
              <a:sym typeface="+mn-ea"/>
            </a:endParaRPr>
          </a:p>
          <a:p>
            <a:pPr algn="l">
              <a:buClrTx/>
              <a:buSzTx/>
              <a:buNone/>
            </a:pPr>
            <a:r>
              <a:rPr lang="en-US" altLang="zh-CN">
                <a:sym typeface="+mn-ea"/>
              </a:rPr>
              <a:t>----&gt;</a:t>
            </a:r>
            <a:r>
              <a:rPr lang="zh-CN" altLang="en-US">
                <a:sym typeface="+mn-ea"/>
              </a:rPr>
              <a:t>The maximum portable cluster size supported is 8; however, NVIDIA </a:t>
            </a:r>
            <a:r>
              <a:rPr lang="en-US" spc="40" baseline="30000">
                <a:ln w="3175">
                  <a:noFill/>
                  <a:prstDash val="dash"/>
                </a:ln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>
                <a:sym typeface="+mn-ea"/>
              </a:rPr>
              <a:t>Hopper H100 GPU allows for a nonportable cluster size of </a:t>
            </a:r>
            <a:r>
              <a:rPr lang="zh-CN" altLang="en-US">
                <a:sym typeface="+mn-ea"/>
              </a:rPr>
              <a:t>16 by opting in.</a:t>
            </a:r>
            <a:endParaRPr lang="zh-CN" altLang="en-US">
              <a:sym typeface="+mn-ea"/>
            </a:endParaRPr>
          </a:p>
          <a:p>
            <a:pPr algn="l">
              <a:buClrTx/>
              <a:buSzTx/>
              <a:buNone/>
            </a:pPr>
            <a:r>
              <a:rPr lang="en-US" spc="40" baseline="30000">
                <a:ln w="3175">
                  <a:noFill/>
                  <a:prstDash val="dash"/>
                </a:ln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>
                <a:sym typeface="+mn-ea"/>
              </a:rPr>
              <a:t>Benchmarking and Dissecting the Nvidia Hopper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GPU Architecture</a:t>
            </a:r>
            <a:endParaRPr lang="zh-CN" altLang="en-US"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316980" y="1701165"/>
            <a:ext cx="335915" cy="2705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pc="40" baseline="30000">
                <a:ln w="3175">
                  <a:noFill/>
                  <a:prstDash val="dash"/>
                </a:ln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endParaRPr lang="en-US" altLang="en-US" spc="40" baseline="30000">
              <a:ln w="3175">
                <a:noFill/>
                <a:prstDash val="dash"/>
              </a:ln>
              <a:solidFill>
                <a:srgbClr val="FF0000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custDataLst>
      <p:tags r:id="rId7"/>
    </p:custDataLst>
  </p:cSld>
  <p:clrMapOvr>
    <a:masterClrMapping/>
  </p:clrMapOvr>
  <p:transition spd="slow">
    <p:wipe dir="r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zh-CN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全融合</a:t>
            </a:r>
            <a:r>
              <a:rPr lang="en-US" altLang="zh-CN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transformer</a:t>
            </a:r>
            <a:endParaRPr lang="en-US" altLang="zh-CN" sz="60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06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379220" y="616585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融合结果</a:t>
            </a:r>
            <a:endParaRPr lang="zh-CN" altLang="en-US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0" y="2210435"/>
            <a:ext cx="57423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</p:txBody>
      </p:sp>
      <p:pic>
        <p:nvPicPr>
          <p:cNvPr id="2" name="图片 1" descr="绘图4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66435" y="0"/>
            <a:ext cx="5197475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79120" y="3164840"/>
            <a:ext cx="4267835" cy="46037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2400"/>
              <a:t>最终的融合图景如右图所示</a:t>
            </a:r>
            <a:endParaRPr lang="zh-CN" altLang="en-US" sz="2400"/>
          </a:p>
        </p:txBody>
      </p:sp>
    </p:spTree>
  </p:cSld>
  <p:clrMapOvr>
    <a:masterClrMapping/>
  </p:clrMapOvr>
  <p:transition spd="slow">
    <p:wipe dir="r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Others</a:t>
            </a:r>
            <a:endParaRPr lang="en-US" sz="60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07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379220" y="616585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Discussion</a:t>
            </a:r>
            <a:endParaRPr lang="en-US" sz="2800" b="1">
              <a:solidFill>
                <a:srgbClr val="FF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0" y="1226820"/>
            <a:ext cx="1219200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1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2</a:t>
            </a:r>
            <a:r>
              <a:rPr lang="zh-CN" altLang="en-US">
                <a:sym typeface="+mn-ea"/>
              </a:rPr>
              <a:t>不方便融合的核心原因是，按照</a:t>
            </a:r>
            <a:r>
              <a:rPr lang="en-US" altLang="zh-CN">
                <a:sym typeface="+mn-ea"/>
              </a:rPr>
              <a:t>FA</a:t>
            </a:r>
            <a:r>
              <a:rPr lang="zh-CN" altLang="en-US">
                <a:sym typeface="+mn-ea"/>
              </a:rPr>
              <a:t>的思路是</a:t>
            </a:r>
            <a:r>
              <a:rPr lang="en-US" altLang="zh-CN">
                <a:sym typeface="+mn-ea"/>
              </a:rPr>
              <a:t>input stationary</a:t>
            </a:r>
            <a:r>
              <a:rPr lang="zh-CN" altLang="en-US">
                <a:sym typeface="+mn-ea"/>
              </a:rPr>
              <a:t>，用</a:t>
            </a:r>
            <a:r>
              <a:rPr lang="en-US" altLang="zh-CN">
                <a:sym typeface="+mn-ea"/>
              </a:rPr>
              <a:t>Q</a:t>
            </a:r>
            <a:r>
              <a:rPr lang="zh-CN" altLang="en-US">
                <a:sym typeface="+mn-ea"/>
              </a:rPr>
              <a:t>的值沿着</a:t>
            </a:r>
            <a:r>
              <a:rPr lang="en-US" altLang="zh-CN">
                <a:sym typeface="+mn-ea"/>
              </a:rPr>
              <a:t>K</a:t>
            </a:r>
            <a:r>
              <a:rPr lang="zh-CN" altLang="en-US">
                <a:sym typeface="+mn-ea"/>
              </a:rPr>
              <a:t>方向向后算；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而如果想复用</a:t>
            </a:r>
            <a:r>
              <a:rPr lang="en-US" altLang="zh-CN">
                <a:sym typeface="+mn-ea"/>
              </a:rPr>
              <a:t>K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V</a:t>
            </a:r>
            <a:r>
              <a:rPr lang="zh-CN" altLang="en-US">
                <a:sym typeface="+mn-ea"/>
              </a:rPr>
              <a:t>，那就得是</a:t>
            </a:r>
            <a:r>
              <a:rPr lang="en-US" altLang="zh-CN">
                <a:sym typeface="+mn-ea"/>
              </a:rPr>
              <a:t>weight stationary</a:t>
            </a:r>
            <a:r>
              <a:rPr lang="zh-CN" altLang="en-US">
                <a:sym typeface="+mn-ea"/>
              </a:rPr>
              <a:t>，需要用</a:t>
            </a:r>
            <a:r>
              <a:rPr lang="en-US" altLang="zh-CN">
                <a:sym typeface="+mn-ea"/>
              </a:rPr>
              <a:t>K</a:t>
            </a:r>
            <a:r>
              <a:rPr lang="zh-CN" altLang="en-US">
                <a:sym typeface="+mn-ea"/>
              </a:rPr>
              <a:t>的值沿着</a:t>
            </a:r>
            <a:r>
              <a:rPr lang="en-US" altLang="zh-CN">
                <a:sym typeface="+mn-ea"/>
              </a:rPr>
              <a:t>Q</a:t>
            </a:r>
            <a:r>
              <a:rPr lang="zh-CN" altLang="en-US">
                <a:sym typeface="+mn-ea"/>
              </a:rPr>
              <a:t>向下算。这本质上是冲突的。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但是在</a:t>
            </a:r>
            <a:r>
              <a:rPr lang="en-US" altLang="zh-CN">
                <a:sym typeface="+mn-ea"/>
              </a:rPr>
              <a:t>seq_len</a:t>
            </a:r>
            <a:r>
              <a:rPr lang="zh-CN" altLang="en-US">
                <a:sym typeface="+mn-ea"/>
              </a:rPr>
              <a:t>较小的情况下也是可以融的。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将</a:t>
            </a:r>
            <a:r>
              <a:rPr lang="en-US" altLang="zh-CN">
                <a:sym typeface="+mn-ea"/>
              </a:rPr>
              <a:t>attention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FFN</a:t>
            </a:r>
            <a:r>
              <a:rPr lang="zh-CN" altLang="en-US">
                <a:sym typeface="+mn-ea"/>
              </a:rPr>
              <a:t>彻底融合，更长的</a:t>
            </a:r>
            <a:r>
              <a:rPr lang="en-US" altLang="zh-CN">
                <a:sym typeface="+mn-ea"/>
              </a:rPr>
              <a:t>pipeline</a:t>
            </a:r>
            <a:r>
              <a:rPr lang="zh-CN" altLang="en-US">
                <a:sym typeface="+mn-ea"/>
              </a:rPr>
              <a:t>有助于重叠</a:t>
            </a:r>
            <a:r>
              <a:rPr lang="en-US" altLang="zh-CN">
                <a:sym typeface="+mn-ea"/>
              </a:rPr>
              <a:t>cuda /tensor core/memory</a:t>
            </a:r>
            <a:r>
              <a:rPr lang="zh-CN" altLang="en-US">
                <a:sym typeface="+mn-ea"/>
              </a:rPr>
              <a:t>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>
                <a:sym typeface="+mn-ea"/>
              </a:rPr>
              <a:t>考虑到中间结果的</a:t>
            </a:r>
            <a:r>
              <a:rPr lang="en-US" altLang="zh-CN">
                <a:sym typeface="+mn-ea"/>
              </a:rPr>
              <a:t>L2</a:t>
            </a:r>
            <a:r>
              <a:rPr lang="zh-CN" altLang="en-US">
                <a:sym typeface="+mn-ea"/>
              </a:rPr>
              <a:t>复用，不需要算完整个</a:t>
            </a:r>
            <a:r>
              <a:rPr lang="en-US" altLang="zh-CN">
                <a:sym typeface="+mn-ea"/>
              </a:rPr>
              <a:t>seq_len/batch_size</a:t>
            </a:r>
            <a:r>
              <a:rPr lang="zh-CN" altLang="en-US">
                <a:sym typeface="+mn-ea"/>
              </a:rPr>
              <a:t>维度，算出一部分就立刻往后执行。（这也有助于减少中间结果对</a:t>
            </a:r>
            <a:r>
              <a:rPr lang="en-US" altLang="zh-CN">
                <a:sym typeface="+mn-ea"/>
              </a:rPr>
              <a:t>memory</a:t>
            </a:r>
            <a:r>
              <a:rPr lang="zh-CN" altLang="en-US">
                <a:sym typeface="+mn-ea"/>
              </a:rPr>
              <a:t>的占用，增大可计算的</a:t>
            </a:r>
            <a:r>
              <a:rPr lang="en-US" altLang="zh-CN">
                <a:sym typeface="+mn-ea"/>
              </a:rPr>
              <a:t>seq_len)</a:t>
            </a:r>
            <a:r>
              <a:rPr lang="en-US" altLang="zh-CN" b="1" baseline="30000">
                <a:solidFill>
                  <a:srgbClr val="FF0000"/>
                </a:solidFill>
              </a:rPr>
              <a:t>1</a:t>
            </a:r>
            <a:endParaRPr lang="en-US" altLang="zh-CN" b="1" baseline="3000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残差结构可以提前一点预取到共享内存。操作比较简单，应该不太占用总时长。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34340" y="5839460"/>
            <a:ext cx="4267835" cy="64516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b="1" baseline="30000">
                <a:solidFill>
                  <a:srgbClr val="FF0000"/>
                </a:solidFill>
                <a:sym typeface="+mn-ea"/>
              </a:rPr>
              <a:t>1</a:t>
            </a:r>
            <a:r>
              <a:rPr lang="zh-CN" altLang="en-US" sz="1800"/>
              <a:t>Blockwise Parallel Transformer</a:t>
            </a:r>
            <a:r>
              <a:rPr lang="en-US" altLang="zh-CN" sz="1800"/>
              <a:t> </a:t>
            </a:r>
            <a:r>
              <a:rPr lang="zh-CN" altLang="en-US" sz="1800"/>
              <a:t>for Large Context Models</a:t>
            </a:r>
            <a:endParaRPr lang="zh-CN" altLang="en-US" sz="1800"/>
          </a:p>
        </p:txBody>
      </p:sp>
    </p:spTree>
  </p:cSld>
  <p:clrMapOvr>
    <a:masterClrMapping/>
  </p:clrMapOvr>
  <p:transition spd="slow">
    <p:wipe dir="r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379220" y="616585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MonoNN</a:t>
            </a:r>
            <a:endParaRPr lang="en-US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1440" y="1798320"/>
            <a:ext cx="6797040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这篇是</a:t>
            </a:r>
            <a:r>
              <a:rPr lang="en-US" altLang="zh-CN"/>
              <a:t>OSDI24</a:t>
            </a:r>
            <a:r>
              <a:rPr lang="zh-CN" altLang="en-US"/>
              <a:t>的论文。介绍了将所有</a:t>
            </a:r>
            <a:r>
              <a:rPr lang="en-US" altLang="zh-CN"/>
              <a:t>kernel</a:t>
            </a:r>
            <a:r>
              <a:rPr lang="zh-CN" altLang="en-US"/>
              <a:t>都融合到一起。好处是减少了</a:t>
            </a:r>
            <a:r>
              <a:rPr lang="en-US" altLang="zh-CN"/>
              <a:t>kernel launch/CPU busy</a:t>
            </a:r>
            <a:r>
              <a:rPr lang="zh-CN" altLang="en-US"/>
              <a:t>的开销。场景是较小模型的推理场景。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问题：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在更大的场景下，比如训练，或更大的模型如lamma</a:t>
            </a:r>
            <a:r>
              <a:rPr lang="en-US" altLang="zh-CN"/>
              <a:t>3</a:t>
            </a:r>
            <a:r>
              <a:rPr lang="zh-CN" altLang="en-US"/>
              <a:t>和gpt3就没有测。很可能这个开销不大。。。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monoNN</a:t>
            </a:r>
            <a:r>
              <a:rPr lang="zh-CN" altLang="en-US"/>
              <a:t>没有仔细考虑数据复用。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monoNN</a:t>
            </a:r>
            <a:r>
              <a:rPr lang="zh-CN" altLang="en-US"/>
              <a:t>没有用</a:t>
            </a:r>
            <a:r>
              <a:rPr lang="en-US" altLang="zh-CN"/>
              <a:t>cusync</a:t>
            </a:r>
            <a:r>
              <a:rPr lang="zh-CN" altLang="en-US"/>
              <a:t>的细粒度并行，而是用</a:t>
            </a:r>
            <a:r>
              <a:rPr lang="en-US" altLang="zh-CN"/>
              <a:t>GTB</a:t>
            </a:r>
            <a:r>
              <a:rPr lang="zh-CN" altLang="en-US"/>
              <a:t>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其实我的方法，通过blockidx能更好的实现</a:t>
            </a:r>
            <a:r>
              <a:rPr lang="en-US" altLang="zh-CN"/>
              <a:t>fusion</a:t>
            </a:r>
            <a:r>
              <a:rPr lang="zh-CN" altLang="en-US"/>
              <a:t>，并实现</a:t>
            </a:r>
            <a:r>
              <a:rPr lang="en-US" altLang="zh-CN"/>
              <a:t>kernel launch/CPU busy</a:t>
            </a:r>
            <a:r>
              <a:rPr lang="zh-CN" altLang="en-US"/>
              <a:t>开销降低，就不需要改写kernel细节，连接起来。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88480" y="-188595"/>
            <a:ext cx="5303520" cy="286512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1380" y="2579370"/>
            <a:ext cx="4960620" cy="261366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7580" y="5082540"/>
            <a:ext cx="4884420" cy="177546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379220" y="616585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MonoNN</a:t>
            </a:r>
            <a:endParaRPr lang="en-US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19150" y="2817495"/>
            <a:ext cx="518414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/>
              <a:t>论文还提出，</a:t>
            </a:r>
            <a:r>
              <a:rPr lang="en-US" altLang="zh-CN"/>
              <a:t>element wise</a:t>
            </a:r>
            <a:r>
              <a:rPr lang="zh-CN" altLang="en-US"/>
              <a:t>的时间占用也较大。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element wise</a:t>
            </a:r>
            <a:r>
              <a:rPr lang="zh-CN" altLang="en-US"/>
              <a:t>倾向于多线程，小线程，</a:t>
            </a:r>
            <a:r>
              <a:rPr lang="en-US" altLang="zh-CN"/>
              <a:t>GEMM</a:t>
            </a:r>
            <a:r>
              <a:rPr lang="zh-CN" altLang="en-US"/>
              <a:t>倾向于少线程，大线程。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这两者存在</a:t>
            </a:r>
            <a:r>
              <a:rPr lang="en-US" altLang="zh-CN"/>
              <a:t>trade-off</a:t>
            </a:r>
            <a:r>
              <a:rPr lang="zh-CN" altLang="en-US"/>
              <a:t>。对我也有启发。</a:t>
            </a:r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15760" y="2681605"/>
            <a:ext cx="4922520" cy="318516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8620" y="233045"/>
            <a:ext cx="4899660" cy="225552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2"/>
            </p:custDataLst>
          </p:nvPr>
        </p:nvSpPr>
        <p:spPr>
          <a:xfrm>
            <a:off x="914357" y="1093852"/>
            <a:ext cx="5886488" cy="704485"/>
          </a:xfrm>
          <a:prstGeom prst="rect">
            <a:avLst/>
          </a:prstGeom>
          <a:noFill/>
        </p:spPr>
        <p:txBody>
          <a:bodyPr wrap="square" lIns="63500" tIns="25400" rIns="63500" bIns="25400" rtlCol="0" anchor="b" anchorCtr="0">
            <a:normAutofit/>
          </a:bodyPr>
          <a:p>
            <a: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3800" b="1" spc="220" dirty="0"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DSM介绍</a:t>
            </a:r>
            <a:endParaRPr lang="en-US" altLang="zh-CN" sz="3800" b="1" spc="220" dirty="0">
              <a:solidFill>
                <a:srgbClr val="C00000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1" name="Title 6"/>
          <p:cNvSpPr txBox="1"/>
          <p:nvPr>
            <p:custDataLst>
              <p:tags r:id="rId3"/>
            </p:custDataLst>
          </p:nvPr>
        </p:nvSpPr>
        <p:spPr>
          <a:xfrm>
            <a:off x="914357" y="2101716"/>
            <a:ext cx="5886450" cy="3261347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 lnSpcReduction="20000"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381000" lvl="0" indent="-3810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2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右图</a:t>
            </a:r>
            <a:r>
              <a:rPr sz="2200" spc="40" baseline="30000">
                <a:ln w="3175">
                  <a:noFill/>
                  <a:prstDash val="dash"/>
                </a:ln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sz="22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展示了cluster size不同的情况下，吞吐量的差异。</a:t>
            </a:r>
            <a:endParaRPr lang="zh-CN" altLang="en-US" sz="2200" spc="14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81000" lvl="0" indent="-3810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2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上述信息表明：DSM的速度介于L1和L2之间，cluster size开到最大会降低吞吐量。</a:t>
            </a:r>
            <a:endParaRPr lang="zh-CN" altLang="en-US" sz="2200" spc="14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81000" lvl="0" indent="-3810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en-US" altLang="zh-CN" sz="22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DSM有什么用？主要是用于SM间通信，尤其有助于多个GEMM的融合。</a:t>
            </a:r>
            <a:endParaRPr lang="en-US" altLang="zh-CN" sz="2200" spc="14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/>
          <a:srcRect/>
          <a:stretch>
            <a:fillRect/>
          </a:stretch>
        </p:blipFill>
        <p:spPr>
          <a:xfrm>
            <a:off x="6800850" y="1973580"/>
            <a:ext cx="5390515" cy="338963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000" h="7920">
                <a:moveTo>
                  <a:pt x="0" y="0"/>
                </a:moveTo>
                <a:lnTo>
                  <a:pt x="6000" y="0"/>
                </a:lnTo>
                <a:lnTo>
                  <a:pt x="6000" y="7920"/>
                </a:lnTo>
                <a:lnTo>
                  <a:pt x="0" y="792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" name="文本框 1"/>
          <p:cNvSpPr txBox="1"/>
          <p:nvPr/>
        </p:nvSpPr>
        <p:spPr>
          <a:xfrm>
            <a:off x="1356360" y="606298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None/>
            </a:pPr>
            <a:r>
              <a:rPr lang="en-US" spc="40" baseline="30000">
                <a:ln w="3175">
                  <a:noFill/>
                  <a:prstDash val="dash"/>
                </a:ln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>
                <a:sym typeface="+mn-ea"/>
              </a:rPr>
              <a:t>Benchmarking and Dissecting the Nvidia Hopper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GPU Architecture</a:t>
            </a:r>
            <a:endParaRPr lang="zh-CN" altLang="en-US"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316980" y="1701165"/>
            <a:ext cx="335915" cy="2705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endParaRPr lang="en-US" altLang="en-US" spc="40" baseline="30000">
              <a:ln w="3175">
                <a:noFill/>
                <a:prstDash val="dash"/>
              </a:ln>
              <a:solidFill>
                <a:srgbClr val="FF0000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custDataLst>
      <p:tags r:id="rId6"/>
    </p:custData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FFN fusion</a:t>
            </a:r>
            <a:endParaRPr lang="en-US" sz="60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02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绘图0-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724400" y="760730"/>
            <a:ext cx="7223125" cy="549783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704080" y="700405"/>
            <a:ext cx="3464560" cy="10287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p>
            <a:endParaRPr lang="zh-CN" altLang="en-US"/>
          </a:p>
        </p:txBody>
      </p:sp>
      <p:sp>
        <p:nvSpPr>
          <p:cNvPr id="5" name="Title 6"/>
          <p:cNvSpPr txBox="1"/>
          <p:nvPr>
            <p:custDataLst>
              <p:tags r:id="rId3"/>
            </p:custDataLst>
          </p:nvPr>
        </p:nvSpPr>
        <p:spPr>
          <a:xfrm>
            <a:off x="838498" y="1567762"/>
            <a:ext cx="5313667" cy="1090917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en-US" sz="2400" b="1" u="none" spc="160" dirty="0">
                <a:ln w="3175">
                  <a:noFill/>
                  <a:prstDash val="dash"/>
                </a:ln>
                <a:solidFill>
                  <a:srgbClr val="C8161E"/>
                </a:solidFill>
                <a:uFillTx/>
                <a:latin typeface="Times New Roman" panose="02020603050405020304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L1 fusion策略：FFN fusion</a:t>
            </a:r>
            <a:endParaRPr lang="en-US" sz="2400" b="1" u="none" spc="160" dirty="0">
              <a:ln w="3175">
                <a:noFill/>
                <a:prstDash val="dash"/>
              </a:ln>
              <a:solidFill>
                <a:srgbClr val="C8161E"/>
              </a:solidFill>
              <a:uFillTx/>
              <a:latin typeface="Times New Roman" panose="02020603050405020304" charset="0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8" name="Title 6"/>
          <p:cNvSpPr txBox="1"/>
          <p:nvPr>
            <p:custDataLst>
              <p:tags r:id="rId4"/>
            </p:custDataLst>
          </p:nvPr>
        </p:nvSpPr>
        <p:spPr>
          <a:xfrm>
            <a:off x="659130" y="2959100"/>
            <a:ext cx="4237990" cy="233172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406400" lvl="0" indent="-406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2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cutlass的GEMM融合要求两个GEMM的N都等于block的N，这是受到共享内存的尺寸的限制。</a:t>
            </a:r>
            <a:endParaRPr lang="zh-CN" altLang="en-US" sz="22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406400" lvl="0" indent="-406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endParaRPr lang="zh-CN" altLang="en-US" sz="2200" u="none" spc="140">
              <a:ln w="3175">
                <a:noFill/>
                <a:prstDash val="dash"/>
              </a:ln>
              <a:solidFill>
                <a:srgbClr val="000000"/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custDataLst>
      <p:tags r:id="rId5"/>
    </p:custData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6"/>
          <p:cNvSpPr txBox="1"/>
          <p:nvPr>
            <p:custDataLst>
              <p:tags r:id="rId1"/>
            </p:custDataLst>
          </p:nvPr>
        </p:nvSpPr>
        <p:spPr>
          <a:xfrm>
            <a:off x="6215678" y="826082"/>
            <a:ext cx="5313667" cy="1090917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en-US" sz="2400" b="1" u="none" spc="160" dirty="0">
                <a:ln w="3175">
                  <a:noFill/>
                  <a:prstDash val="dash"/>
                </a:ln>
                <a:solidFill>
                  <a:srgbClr val="C8161E"/>
                </a:solidFill>
                <a:uFillTx/>
                <a:latin typeface="Times New Roman" panose="02020603050405020304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L1 fusion策略：FFN fusion</a:t>
            </a:r>
            <a:endParaRPr lang="en-US" sz="2400" b="1" u="none" spc="160" dirty="0">
              <a:ln w="3175">
                <a:noFill/>
                <a:prstDash val="dash"/>
              </a:ln>
              <a:solidFill>
                <a:srgbClr val="C8161E"/>
              </a:solidFill>
              <a:uFillTx/>
              <a:latin typeface="Times New Roman" panose="02020603050405020304" charset="0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6" name="Title 6"/>
          <p:cNvSpPr txBox="1"/>
          <p:nvPr>
            <p:custDataLst>
              <p:tags r:id="rId2"/>
            </p:custDataLst>
          </p:nvPr>
        </p:nvSpPr>
        <p:spPr>
          <a:xfrm>
            <a:off x="6215678" y="2217575"/>
            <a:ext cx="5314315" cy="3814343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406400" lvl="0" indent="-406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en-US" altLang="zh-CN" sz="2400" u="none" spc="160">
                <a:ln w="3175">
                  <a:noFill/>
                  <a:prstDash val="dash"/>
                </a:ln>
                <a:solidFill>
                  <a:srgbClr val="000000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flash attention也可以看做是两个GEMM的融合，区别在于，第一个GEMM的N是temporaly累加的，所以不需要把GEMM1的一整行都存在共享内存。</a:t>
            </a:r>
            <a:endParaRPr lang="en-US" altLang="zh-CN" sz="2400" u="none" spc="160">
              <a:ln w="3175">
                <a:noFill/>
                <a:prstDash val="dash"/>
              </a:ln>
              <a:solidFill>
                <a:srgbClr val="000000"/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  <a:p>
            <a:pPr marL="406400" lvl="0" indent="-406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200" u="none" spc="140">
                <a:ln w="3175">
                  <a:noFill/>
                  <a:prstDash val="dash"/>
                </a:ln>
                <a:solidFill>
                  <a:srgbClr val="000000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但是依然限制GEMM2的N要等于block_N</a:t>
            </a:r>
            <a:endParaRPr lang="zh-CN" altLang="en-US" sz="2200" u="none" spc="140">
              <a:ln w="3175">
                <a:noFill/>
                <a:prstDash val="dash"/>
              </a:ln>
              <a:solidFill>
                <a:srgbClr val="000000"/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r="31283"/>
          <a:stretch>
            <a:fillRect/>
          </a:stretch>
        </p:blipFill>
        <p:spPr>
          <a:xfrm>
            <a:off x="345440" y="1451610"/>
            <a:ext cx="5618480" cy="413766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807085" y="6135370"/>
            <a:ext cx="4184015" cy="47815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tx1"/>
                </a:solidFill>
              </a:rPr>
              <a:t>Global Memory</a:t>
            </a:r>
            <a:endParaRPr lang="en-US" altLang="zh-CN" b="1">
              <a:solidFill>
                <a:schemeClr val="tx1"/>
              </a:solidFill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FFN fusion stationary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36220" y="3737610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 rot="16200000">
            <a:off x="2112010" y="1798955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563370" y="3737610"/>
            <a:ext cx="2049780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171315" y="1250315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4171315" y="3737610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56337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3515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10693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37871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171315" y="125031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171315" y="152209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171315" y="179387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171315" y="206565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171315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443095" y="125031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443095" y="152209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443095" y="179387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4443095" y="206565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4443095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320790" y="2136775"/>
            <a:ext cx="488251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FFN</a:t>
            </a:r>
            <a:r>
              <a:rPr lang="zh-CN" altLang="en-US"/>
              <a:t>场景与前两者不同。</a:t>
            </a:r>
            <a:r>
              <a:rPr lang="en-US" altLang="zh-CN"/>
              <a:t>GEMM2</a:t>
            </a:r>
            <a:r>
              <a:rPr lang="zh-CN" altLang="en-US"/>
              <a:t>的</a:t>
            </a:r>
            <a:r>
              <a:rPr lang="en-US" altLang="zh-CN"/>
              <a:t>N</a:t>
            </a:r>
            <a:r>
              <a:rPr lang="zh-CN" altLang="en-US"/>
              <a:t>，如</a:t>
            </a:r>
            <a:r>
              <a:rPr lang="en-US" altLang="zh-CN"/>
              <a:t>lamma3-8B</a:t>
            </a:r>
            <a:r>
              <a:rPr lang="zh-CN" altLang="en-US"/>
              <a:t>是</a:t>
            </a:r>
            <a:r>
              <a:rPr lang="en-US" altLang="zh-CN"/>
              <a:t>4096</a:t>
            </a:r>
            <a:r>
              <a:rPr lang="zh-CN" altLang="en-US"/>
              <a:t>，过大了。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/>
              <a:t>使用</a:t>
            </a:r>
            <a:r>
              <a:rPr lang="en-US" altLang="zh-CN"/>
              <a:t>DSM</a:t>
            </a:r>
            <a:r>
              <a:rPr lang="zh-CN" altLang="en-US"/>
              <a:t>：一个</a:t>
            </a:r>
            <a:r>
              <a:rPr lang="en-US" altLang="zh-CN"/>
              <a:t>cluster</a:t>
            </a:r>
            <a:r>
              <a:rPr lang="zh-CN"/>
              <a:t>含</a:t>
            </a:r>
            <a:r>
              <a:rPr lang="en-US" altLang="zh-CN"/>
              <a:t>16</a:t>
            </a:r>
            <a:r>
              <a:rPr lang="zh-CN" altLang="en-US"/>
              <a:t>个</a:t>
            </a:r>
            <a:r>
              <a:rPr lang="en-US" altLang="zh-CN"/>
              <a:t>SM</a:t>
            </a:r>
            <a:r>
              <a:rPr lang="zh-CN" altLang="en-US"/>
              <a:t>，</a:t>
            </a:r>
            <a:r>
              <a:rPr lang="en-US" altLang="zh-CN"/>
              <a:t>GEMM1</a:t>
            </a:r>
            <a:r>
              <a:rPr lang="zh-CN" altLang="en-US"/>
              <a:t>的结果</a:t>
            </a:r>
            <a:r>
              <a:rPr lang="zh-CN" altLang="en-US">
                <a:solidFill>
                  <a:srgbClr val="FF0000"/>
                </a:solidFill>
              </a:rPr>
              <a:t>固定在共享内存上</a:t>
            </a:r>
            <a:r>
              <a:rPr lang="zh-CN" altLang="en-US"/>
              <a:t>，结果与</a:t>
            </a:r>
            <a:r>
              <a:rPr lang="en-US" altLang="zh-CN"/>
              <a:t>GEMM2</a:t>
            </a:r>
            <a:r>
              <a:rPr lang="zh-CN" altLang="en-US"/>
              <a:t>做乘法，然后存回</a:t>
            </a:r>
            <a:r>
              <a:rPr lang="en-US" altLang="zh-CN"/>
              <a:t>global</a:t>
            </a:r>
            <a:r>
              <a:rPr lang="zh-CN" altLang="en-US"/>
              <a:t>，然后利用</a:t>
            </a:r>
            <a:r>
              <a:rPr lang="en-US" altLang="zh-CN"/>
              <a:t>GEMM1</a:t>
            </a:r>
            <a:r>
              <a:rPr lang="zh-CN" altLang="en-US"/>
              <a:t>固定在共享内存上的中间结果，继续算后续列的部分和，再</a:t>
            </a:r>
            <a:r>
              <a:rPr lang="en-US" altLang="zh-CN" b="1"/>
              <a:t>atomicAdd</a:t>
            </a:r>
            <a:r>
              <a:rPr lang="zh-CN" altLang="en-US"/>
              <a:t>到</a:t>
            </a:r>
            <a:r>
              <a:rPr lang="en-US" altLang="zh-CN"/>
              <a:t>global</a:t>
            </a:r>
            <a:r>
              <a:rPr lang="zh-CN" altLang="en-US"/>
              <a:t>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比如</a:t>
            </a:r>
            <a:r>
              <a:rPr lang="en-US" altLang="zh-CN">
                <a:sym typeface="+mn-ea"/>
              </a:rPr>
              <a:t>lamma3-8B</a:t>
            </a:r>
            <a:r>
              <a:rPr lang="zh-CN" altLang="en-US">
                <a:sym typeface="+mn-ea"/>
              </a:rPr>
              <a:t>需要累加回</a:t>
            </a:r>
            <a:r>
              <a:rPr lang="en-US" altLang="zh-CN">
                <a:sym typeface="+mn-ea"/>
              </a:rPr>
              <a:t>global</a:t>
            </a:r>
            <a:r>
              <a:rPr lang="zh-CN" altLang="en-US">
                <a:sym typeface="+mn-ea"/>
              </a:rPr>
              <a:t>：</a:t>
            </a:r>
            <a:r>
              <a:rPr lang="en-US" altLang="zh-CN">
                <a:sym typeface="+mn-ea"/>
              </a:rPr>
              <a:t>14336/256/16=3.5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次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08585" y="1360170"/>
            <a:ext cx="27292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stationary</a:t>
            </a:r>
            <a:endParaRPr lang="en-US" sz="3600" b="1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00"/>
                            </p:stCondLst>
                            <p:childTnLst>
                              <p:par>
                                <p:cTn id="29" presetID="1" presetClass="entr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900"/>
                            </p:stCondLst>
                            <p:childTnLst>
                              <p:par>
                                <p:cTn id="32" presetID="0" presetClass="path" presetSubtype="0" accel="50000" decel="5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-0.0222917 0.364444 " pathEditMode="relative" ptsTypes="">
                                      <p:cBhvr>
                                        <p:cTn id="33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1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2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3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4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00"/>
                            </p:stCondLst>
                            <p:childTnLst>
                              <p:par>
                                <p:cTn id="62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240625 0.366019 " pathEditMode="relative" ptsTypes="">
                                      <p:cBhvr>
                                        <p:cTn id="63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500"/>
                            </p:stCondLst>
                            <p:childTnLst>
                              <p:par>
                                <p:cTn id="7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0" grpId="1" animBg="1"/>
      <p:bldP spid="11" grpId="0" bldLvl="0" animBg="1"/>
      <p:bldP spid="19" grpId="0" bldLvl="0" animBg="1"/>
      <p:bldP spid="20" grpId="0" bldLvl="0" animBg="1"/>
      <p:bldP spid="21" grpId="0" bldLvl="0" animBg="1"/>
      <p:bldP spid="22" grpId="0" bldLvl="0" animBg="1"/>
      <p:bldP spid="23" grpId="0" bldLvl="0" animBg="1"/>
      <p:bldP spid="24" grpId="0" bldLvl="0" animBg="1"/>
      <p:bldP spid="25" grpId="0" animBg="1"/>
      <p:bldP spid="25" grpId="1" animBg="1"/>
      <p:bldP spid="21" grpId="1" animBg="1"/>
      <p:bldP spid="22" grpId="1" animBg="1"/>
      <p:bldP spid="23" grpId="1" animBg="1"/>
      <p:bldP spid="24" grpId="1" animBg="1"/>
      <p:bldP spid="28" grpId="0" bldLvl="0" animBg="1"/>
      <p:bldP spid="28" grpId="1" bldLvl="0" animBg="1"/>
      <p:bldP spid="29" grpId="0" bldLvl="0" animBg="1"/>
      <p:bldP spid="29" grpId="1" bldLvl="0" animBg="1"/>
      <p:bldP spid="32" grpId="0" bldLvl="0" animBg="1"/>
      <p:bldP spid="32" grpId="1" bldLvl="0" animBg="1"/>
      <p:bldP spid="33" grpId="0" bldLvl="0" animBg="1"/>
      <p:bldP spid="33" grpId="1" bldLvl="0" animBg="1"/>
      <p:bldP spid="34" grpId="0" bldLvl="0" animBg="1"/>
      <p:bldP spid="34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 rot="16200000">
            <a:off x="5093335" y="4787900"/>
            <a:ext cx="462280" cy="480695"/>
          </a:xfrm>
          <a:prstGeom prst="rect">
            <a:avLst/>
          </a:prstGeom>
          <a:solidFill>
            <a:srgbClr val="B085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78143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FFN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stationary analysis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82880" y="5118100"/>
            <a:ext cx="872490" cy="1477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 rot="16200000">
            <a:off x="1846580" y="3457575"/>
            <a:ext cx="872490" cy="180721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 rot="16200000">
            <a:off x="1388110" y="5108575"/>
            <a:ext cx="462280" cy="480695"/>
          </a:xfrm>
          <a:prstGeom prst="rect">
            <a:avLst/>
          </a:prstGeom>
          <a:solidFill>
            <a:srgbClr val="B085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 rot="16200000">
            <a:off x="191770" y="5108575"/>
            <a:ext cx="462280" cy="48069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16200000">
            <a:off x="1388110" y="3915410"/>
            <a:ext cx="462280" cy="480695"/>
          </a:xfrm>
          <a:prstGeom prst="rect">
            <a:avLst/>
          </a:prstGeom>
          <a:solidFill>
            <a:srgbClr val="FFBC05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6200000">
            <a:off x="1868805" y="3915410"/>
            <a:ext cx="462280" cy="480695"/>
          </a:xfrm>
          <a:prstGeom prst="rect">
            <a:avLst/>
          </a:prstGeom>
          <a:solidFill>
            <a:srgbClr val="FFBC05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 rot="16200000">
            <a:off x="2349500" y="3915410"/>
            <a:ext cx="462280" cy="480695"/>
          </a:xfrm>
          <a:prstGeom prst="rect">
            <a:avLst/>
          </a:prstGeom>
          <a:solidFill>
            <a:srgbClr val="FFBC05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1379220" y="5853430"/>
            <a:ext cx="190055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b="1">
                <a:solidFill>
                  <a:srgbClr val="FF0000"/>
                </a:solidFill>
              </a:rPr>
              <a:t>input stationary</a:t>
            </a:r>
            <a:endParaRPr lang="en-US" altLang="zh-CN" sz="2400" b="1">
              <a:solidFill>
                <a:srgbClr val="FF000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733800" y="4797425"/>
            <a:ext cx="872490" cy="179832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 rot="16200000">
            <a:off x="5252720" y="3227705"/>
            <a:ext cx="872490" cy="120904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 rot="16200000">
            <a:off x="5093335" y="3386455"/>
            <a:ext cx="462280" cy="48069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 rot="16200000">
            <a:off x="3742690" y="4787900"/>
            <a:ext cx="462280" cy="480695"/>
          </a:xfrm>
          <a:prstGeom prst="rect">
            <a:avLst/>
          </a:prstGeom>
          <a:solidFill>
            <a:srgbClr val="FFBC05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 rot="16200000">
            <a:off x="3742690" y="5250180"/>
            <a:ext cx="462280" cy="480695"/>
          </a:xfrm>
          <a:prstGeom prst="rect">
            <a:avLst/>
          </a:prstGeom>
          <a:solidFill>
            <a:srgbClr val="FFBC05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 rot="16200000">
            <a:off x="3742690" y="5712460"/>
            <a:ext cx="462280" cy="480695"/>
          </a:xfrm>
          <a:prstGeom prst="rect">
            <a:avLst/>
          </a:prstGeom>
          <a:solidFill>
            <a:srgbClr val="FFBC05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4919980" y="5788660"/>
            <a:ext cx="242887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b="1">
                <a:solidFill>
                  <a:srgbClr val="FF0000"/>
                </a:solidFill>
              </a:rPr>
              <a:t>weight </a:t>
            </a:r>
            <a:r>
              <a:rPr lang="en-US" altLang="zh-CN" sz="2400" b="1">
                <a:solidFill>
                  <a:srgbClr val="FF0000"/>
                </a:solidFill>
                <a:sym typeface="+mn-ea"/>
              </a:rPr>
              <a:t>stationary</a:t>
            </a:r>
            <a:endParaRPr lang="en-US" altLang="zh-CN" sz="2400" b="1">
              <a:solidFill>
                <a:srgbClr val="FF0000"/>
              </a:solidFill>
            </a:endParaRPr>
          </a:p>
          <a:p>
            <a:endParaRPr lang="en-US" altLang="zh-CN" sz="2400" b="1">
              <a:solidFill>
                <a:srgbClr val="FF0000"/>
              </a:solidFill>
            </a:endParaRPr>
          </a:p>
        </p:txBody>
      </p:sp>
      <p:sp>
        <p:nvSpPr>
          <p:cNvPr id="37" name="矩形 36"/>
          <p:cNvSpPr/>
          <p:nvPr/>
        </p:nvSpPr>
        <p:spPr>
          <a:xfrm rot="16200000">
            <a:off x="8798560" y="4787900"/>
            <a:ext cx="462280" cy="480695"/>
          </a:xfrm>
          <a:prstGeom prst="rect">
            <a:avLst/>
          </a:prstGeom>
          <a:solidFill>
            <a:srgbClr val="B085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7442200" y="4797425"/>
            <a:ext cx="1186815" cy="179832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 rot="16200000">
            <a:off x="8823960" y="3365500"/>
            <a:ext cx="1147445" cy="120904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 rot="16200000">
            <a:off x="8801735" y="3386455"/>
            <a:ext cx="462280" cy="48069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 rot="16200000">
            <a:off x="7451090" y="4787900"/>
            <a:ext cx="462280" cy="480695"/>
          </a:xfrm>
          <a:prstGeom prst="rect">
            <a:avLst/>
          </a:prstGeom>
          <a:solidFill>
            <a:srgbClr val="FFBC05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文本框 43"/>
          <p:cNvSpPr txBox="1"/>
          <p:nvPr/>
        </p:nvSpPr>
        <p:spPr>
          <a:xfrm>
            <a:off x="8989060" y="5736590"/>
            <a:ext cx="242887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b="1">
                <a:solidFill>
                  <a:srgbClr val="FF0000"/>
                </a:solidFill>
              </a:rPr>
              <a:t>Output </a:t>
            </a:r>
            <a:r>
              <a:rPr lang="en-US" altLang="zh-CN" sz="2400" b="1">
                <a:solidFill>
                  <a:srgbClr val="FF0000"/>
                </a:solidFill>
                <a:sym typeface="+mn-ea"/>
              </a:rPr>
              <a:t>stationary</a:t>
            </a:r>
            <a:endParaRPr lang="en-US" altLang="zh-CN" sz="2400" b="1">
              <a:solidFill>
                <a:srgbClr val="FF0000"/>
              </a:solidFill>
            </a:endParaRPr>
          </a:p>
          <a:p>
            <a:endParaRPr lang="en-US" altLang="zh-CN" sz="2400" b="1">
              <a:solidFill>
                <a:srgbClr val="FF0000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 rot="16200000">
            <a:off x="7931785" y="4787900"/>
            <a:ext cx="462280" cy="480695"/>
          </a:xfrm>
          <a:prstGeom prst="rect">
            <a:avLst/>
          </a:prstGeom>
          <a:solidFill>
            <a:srgbClr val="FFBC05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 rot="16200000">
            <a:off x="8801735" y="3848735"/>
            <a:ext cx="462280" cy="48069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7" name="文本框 46"/>
          <p:cNvSpPr txBox="1"/>
          <p:nvPr/>
        </p:nvSpPr>
        <p:spPr>
          <a:xfrm>
            <a:off x="1054735" y="1465580"/>
            <a:ext cx="5354320" cy="16027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对于</a:t>
            </a:r>
            <a:r>
              <a:rPr lang="en-US" altLang="zh-CN">
                <a:solidFill>
                  <a:schemeClr val="tx1"/>
                </a:solidFill>
              </a:rPr>
              <a:t>input</a:t>
            </a:r>
            <a:r>
              <a:rPr lang="zh-CN" altLang="en-US">
                <a:solidFill>
                  <a:schemeClr val="tx1"/>
                </a:solidFill>
              </a:rPr>
              <a:t>和</a:t>
            </a:r>
            <a:r>
              <a:rPr lang="en-US" altLang="zh-CN">
                <a:solidFill>
                  <a:schemeClr val="tx1"/>
                </a:solidFill>
              </a:rPr>
              <a:t>weight </a:t>
            </a:r>
            <a:r>
              <a:rPr lang="en-US" altLang="zh-CN">
                <a:sym typeface="+mn-ea"/>
              </a:rPr>
              <a:t>stationary </a:t>
            </a:r>
            <a:r>
              <a:rPr lang="zh-CN" altLang="en-US">
                <a:solidFill>
                  <a:schemeClr val="tx1"/>
                </a:solidFill>
              </a:rPr>
              <a:t>，需要多次返回</a:t>
            </a:r>
            <a:r>
              <a:rPr lang="en-US" altLang="zh-CN">
                <a:solidFill>
                  <a:schemeClr val="tx1"/>
                </a:solidFill>
              </a:rPr>
              <a:t>global</a:t>
            </a:r>
            <a:r>
              <a:rPr lang="zh-CN" altLang="en-US">
                <a:solidFill>
                  <a:schemeClr val="tx1"/>
                </a:solidFill>
              </a:rPr>
              <a:t>做</a:t>
            </a:r>
            <a:r>
              <a:rPr lang="en-US" altLang="zh-CN">
                <a:solidFill>
                  <a:schemeClr val="tx1"/>
                </a:solidFill>
              </a:rPr>
              <a:t>reduce</a:t>
            </a:r>
            <a:r>
              <a:rPr lang="zh-CN" altLang="en-US">
                <a:solidFill>
                  <a:schemeClr val="tx1"/>
                </a:solidFill>
              </a:rPr>
              <a:t>。这个开销随着</a:t>
            </a:r>
            <a:r>
              <a:rPr lang="en-US" altLang="zh-CN">
                <a:solidFill>
                  <a:schemeClr val="tx1"/>
                </a:solidFill>
              </a:rPr>
              <a:t>K</a:t>
            </a:r>
            <a:r>
              <a:rPr lang="zh-CN" altLang="en-US">
                <a:solidFill>
                  <a:schemeClr val="tx1"/>
                </a:solidFill>
              </a:rPr>
              <a:t>的增大而显著。</a:t>
            </a:r>
            <a:endParaRPr lang="zh-CN" altLang="en-US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如果</a:t>
            </a:r>
            <a:r>
              <a:rPr lang="en-US" altLang="zh-CN">
                <a:solidFill>
                  <a:schemeClr val="tx1"/>
                </a:solidFill>
              </a:rPr>
              <a:t>K</a:t>
            </a:r>
            <a:r>
              <a:rPr lang="zh-CN" altLang="en-US">
                <a:solidFill>
                  <a:schemeClr val="tx1"/>
                </a:solidFill>
              </a:rPr>
              <a:t>小于</a:t>
            </a:r>
            <a:r>
              <a:rPr lang="en-US" altLang="zh-CN">
                <a:solidFill>
                  <a:schemeClr val="tx1"/>
                </a:solidFill>
              </a:rPr>
              <a:t>M</a:t>
            </a:r>
            <a:r>
              <a:rPr lang="zh-CN" altLang="en-US">
                <a:solidFill>
                  <a:schemeClr val="tx1"/>
                </a:solidFill>
              </a:rPr>
              <a:t>和</a:t>
            </a:r>
            <a:r>
              <a:rPr lang="en-US" altLang="zh-CN">
                <a:solidFill>
                  <a:schemeClr val="tx1"/>
                </a:solidFill>
              </a:rPr>
              <a:t>N</a:t>
            </a:r>
            <a:r>
              <a:rPr lang="zh-CN" altLang="en-US">
                <a:solidFill>
                  <a:schemeClr val="tx1"/>
                </a:solidFill>
              </a:rPr>
              <a:t>：</a:t>
            </a:r>
            <a:endParaRPr lang="zh-CN" altLang="en-US">
              <a:solidFill>
                <a:schemeClr val="tx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if M&gt;N: weight stable</a:t>
            </a:r>
            <a:r>
              <a:rPr lang="zh-CN" altLang="en-US">
                <a:solidFill>
                  <a:schemeClr val="tx1"/>
                </a:solidFill>
              </a:rPr>
              <a:t>能复用更多数据</a:t>
            </a:r>
            <a:endParaRPr lang="zh-CN" altLang="en-US">
              <a:solidFill>
                <a:schemeClr val="tx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if N&gt;M: input stable</a:t>
            </a:r>
            <a:r>
              <a:rPr lang="zh-CN" altLang="en-US">
                <a:solidFill>
                  <a:schemeClr val="tx1"/>
                </a:solidFill>
              </a:rPr>
              <a:t>能复用更多数据</a:t>
            </a:r>
            <a:endParaRPr lang="zh-CN" altLang="en-US">
              <a:solidFill>
                <a:schemeClr val="tx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6574155" y="1704340"/>
            <a:ext cx="415607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GPU</a:t>
            </a:r>
            <a:r>
              <a:rPr lang="zh-CN" altLang="en-US">
                <a:sym typeface="+mn-ea"/>
              </a:rPr>
              <a:t>上一般使用的是</a:t>
            </a:r>
            <a:r>
              <a:rPr lang="en-US" altLang="zh-CN">
                <a:sym typeface="+mn-ea"/>
              </a:rPr>
              <a:t>output </a:t>
            </a:r>
            <a:r>
              <a:rPr lang="en-US" altLang="zh-CN">
                <a:sym typeface="+mn-ea"/>
              </a:rPr>
              <a:t>stationary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olidFill>
                <a:schemeClr val="tx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当</a:t>
            </a:r>
            <a:r>
              <a:rPr lang="en-US" altLang="zh-CN">
                <a:sym typeface="+mn-ea"/>
              </a:rPr>
              <a:t>K</a:t>
            </a:r>
            <a:r>
              <a:rPr lang="zh-CN" altLang="en-US">
                <a:sym typeface="+mn-ea"/>
              </a:rPr>
              <a:t>较小，如</a:t>
            </a:r>
            <a:r>
              <a:rPr lang="en-US" altLang="zh-CN">
                <a:sym typeface="+mn-ea"/>
              </a:rPr>
              <a:t>attention</a:t>
            </a:r>
            <a:r>
              <a:rPr lang="zh-CN" altLang="en-US">
                <a:sym typeface="+mn-ea"/>
              </a:rPr>
              <a:t>，</a:t>
            </a:r>
            <a:r>
              <a:rPr lang="en-US" altLang="zh-CN">
                <a:sym typeface="+mn-ea"/>
              </a:rPr>
              <a:t>FA</a:t>
            </a:r>
            <a:r>
              <a:rPr lang="zh-CN" altLang="en-US">
                <a:sym typeface="+mn-ea"/>
              </a:rPr>
              <a:t>就使用了</a:t>
            </a:r>
            <a:r>
              <a:rPr lang="en-US" altLang="zh-CN">
                <a:sym typeface="+mn-ea"/>
              </a:rPr>
              <a:t>input </a:t>
            </a:r>
            <a:r>
              <a:rPr lang="en-US" altLang="zh-CN">
                <a:sym typeface="+mn-ea"/>
              </a:rPr>
              <a:t>stationary</a:t>
            </a:r>
            <a:r>
              <a:rPr lang="zh-CN" altLang="en-US">
                <a:sym typeface="+mn-ea"/>
              </a:rPr>
              <a:t>的策略。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 0.0103704 " pathEditMode="relative" ptsTypes="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1725 " pathEditMode="relative" ptsTypes="">
                                      <p:cBhvr>
                                        <p:cTn id="15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3875 0.174074 " pathEditMode="relative" ptsTypes="">
                                      <p:cBhvr>
                                        <p:cTn id="2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0"/>
                            </p:stCondLst>
                            <p:childTnLst>
                              <p:par>
                                <p:cTn id="2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0"/>
                            </p:stCondLst>
                            <p:childTnLst>
                              <p:par>
                                <p:cTn id="26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783333 0.173333 " pathEditMode="relative" ptsTypes="">
                                      <p:cBhvr>
                                        <p:cTn id="2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0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0"/>
                            </p:stCondLst>
                            <p:childTnLst>
                              <p:par>
                                <p:cTn id="32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0833333 0.211852 " pathEditMode="relative" ptsTypes="">
                                      <p:cBhvr>
                                        <p:cTn id="33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0"/>
                            </p:stCondLst>
                            <p:childTnLst>
                              <p:par>
                                <p:cTn id="38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11667 0 " pathEditMode="relative" ptsTypes="">
                                      <p:cBhvr>
                                        <p:cTn id="39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20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2000"/>
                            </p:stCondLst>
                            <p:childTnLst>
                              <p:par>
                                <p:cTn id="44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11667 -0.0681482 " pathEditMode="relative" ptsTypes="">
                                      <p:cBhvr>
                                        <p:cTn id="45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40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4000"/>
                            </p:stCondLst>
                            <p:childTnLst>
                              <p:par>
                                <p:cTn id="50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10833 -0.134815 " pathEditMode="relative" ptsTypes="">
                                      <p:cBhvr>
                                        <p:cTn id="51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60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60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6000"/>
                            </p:stCondLst>
                            <p:childTnLst>
                              <p:par>
                                <p:cTn id="59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11667 0 " pathEditMode="relative" ptsTypes="">
                                      <p:cBhvr>
                                        <p:cTn id="60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8000"/>
                            </p:stCondLst>
                            <p:childTnLst>
                              <p:par>
                                <p:cTn id="62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02963 " pathEditMode="relative" ptsTypes="">
                                      <p:cBhvr>
                                        <p:cTn id="63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00"/>
                            </p:stCondLst>
                            <p:childTnLst>
                              <p:par>
                                <p:cTn id="68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716667 0 " pathEditMode="relative" ptsTypes="">
                                      <p:cBhvr>
                                        <p:cTn id="69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200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2000"/>
                            </p:stCondLst>
                            <p:childTnLst>
                              <p:par>
                                <p:cTn id="74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136296 " pathEditMode="relative" ptsTypes="">
                                      <p:cBhvr>
                                        <p:cTn id="75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  <p:bldP spid="11" grpId="0" animBg="1"/>
      <p:bldP spid="11" grpId="1" animBg="1"/>
      <p:bldP spid="10" grpId="1" animBg="1"/>
      <p:bldP spid="12" grpId="1" animBg="1"/>
      <p:bldP spid="9" grpId="1" animBg="1"/>
      <p:bldP spid="29" grpId="0" animBg="1"/>
      <p:bldP spid="29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40" grpId="0" bldLvl="0" animBg="1"/>
      <p:bldP spid="41" grpId="0" bldLvl="0" animBg="1"/>
      <p:bldP spid="45" grpId="0" bldLvl="0" animBg="1"/>
      <p:bldP spid="46" grpId="0" bldLvl="0" animBg="1"/>
      <p:bldP spid="41" grpId="1" animBg="1"/>
      <p:bldP spid="40" grpId="1" animBg="1"/>
      <p:bldP spid="45" grpId="1" animBg="1"/>
      <p:bldP spid="46" grpId="1" animBg="1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1979_1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SLIDE_BK_DARK_LIGHT" val="2"/>
  <p:tag name="KSO_WM_UNIT_BK_DARK_LIGHT" val="2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TEMPLATE_CATEGORY" val="diagram"/>
  <p:tag name="KSO_WM_TEMPLATE_INDEX" val="20211979"/>
  <p:tag name="KSO_WM_UNIT_VALUE" val="1150"/>
  <p:tag name="KSO_WM_TEMPLATE_ASSEMBLE_XID" val="60656f204054ed1e2fb803d3"/>
  <p:tag name="KSO_WM_TEMPLATE_ASSEMBLE_GROUPID" val="60656f204054ed1e2fb803d3"/>
</p:tagLst>
</file>

<file path=ppt/tags/tag10.xml><?xml version="1.0" encoding="utf-8"?>
<p:tagLst xmlns:p="http://schemas.openxmlformats.org/presentationml/2006/main">
  <p:tag name="KSO_WM_UNIT_VALUE" val="1396*1058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1979_1*d*1"/>
  <p:tag name="KSO_WM_TEMPLATE_CATEGORY" val="diagram"/>
  <p:tag name="KSO_WM_TEMPLATE_INDEX" val="20211979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95083281cb76401abc00243c5961fcd2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21b38dd4db4042a2adb361fc66f16278"/>
  <p:tag name="KSO_WM_UNIT_SUPPORT_UNIT_TYPE" val="[&quot;d&quot;,&quot;α&quot;,&quot;β&quot;,&quot;θ&quot;]"/>
  <p:tag name="KSO_WM_TEMPLATE_ASSEMBLE_XID" val="60656f204054ed1e2fb803d3"/>
  <p:tag name="KSO_WM_TEMPLATE_ASSEMBLE_GROUPID" val="60656f204054ed1e2fb803d3"/>
  <p:tag name="KSO_WM_UNIT_PICTURE_CLIP_FLAG" val="0"/>
</p:tagLst>
</file>

<file path=ppt/tags/tag11.xml><?xml version="1.0" encoding="utf-8"?>
<p:tagLst xmlns:p="http://schemas.openxmlformats.org/presentationml/2006/main">
  <p:tag name="KSO_WM_BEAUTIFY_FLAG" val="#wm#"/>
  <p:tag name="KSO_WM_TEMPLATE_CATEGORY" val="diagram"/>
  <p:tag name="KSO_WM_TEMPLATE_INDEX" val="20211979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,{&quot;bottom&quot;:0,&quot;bottomAbs&quot;:false,&quot;left&quot;:0,&quot;leftAbs&quot;:false,&quot;right&quot;:0,&quot;rightAbs&quot;:false,&quot;top&quot;:0,&quot;topAbs&quot;:false,&quot;type&quot;:&quot;frame&quot;}],&quot;direction&quot;:1,&quot;id&quot;:&quot;2021-04-01T15:29:20&quot;,&quot;maxSize&quot;:{&quot;size1&quot;:57.49965111414591},&quot;minSize&quot;:{&quot;size1&quot;:43.79965111414591},&quot;normalSize&quot;:{&quot;size1&quot;:55.78090111414591},&quot;subLayout&quot;:[{&quot;id&quot;:&quot;2021-04-01T15:29:20&quot;,&quot;maxSize&quot;:{&quot;size1&quot;:66.7},&quot;minSize&quot;:{&quot;size1&quot;:24.4},&quot;normalSize&quot;:{&quot;size1&quot;:26.199999999999996},&quot;subLayout&quot;:[{&quot;id&quot;:&quot;2021-04-01T15:29:20&quot;,&quot;margin&quot;:{&quot;bottom&quot;:0,&quot;left&quot;:2.5399999618530273,&quot;right&quot;:0,&quot;top&quot;:2.5399999618530273},&quot;type&quot;:0},{&quot;id&quot;:&quot;2021-04-01T15:29:20&quot;,&quot;margin&quot;:{&quot;bottom&quot;:2.5399999618530273,&quot;left&quot;:2.5399999618530273,&quot;right&quot;:0,&quot;top&quot;:0.847000002861023},&quot;type&quot;:0}],&quot;type&quot;:0},{&quot;id&quot;:&quot;2021-04-01T15:29:20&quot;,&quot;margin&quot;:{&quot;bottom&quot;:2.5399999618530273,&quot;left&quot;:1.2699999809265137,&quot;right&quot;:2.5399999618530273,&quot;top&quot;:2.5399999618530273},&quot;type&quot;:0}],&quot;type&quot;:0}"/>
  <p:tag name="KSO_WM_SLIDE_BACKGROUND" val="[&quot;general&quot;,&quot;frame&quot;]"/>
  <p:tag name="KSO_WM_SLIDE_RATIO" val="1.777778"/>
  <p:tag name="KSO_WM_CHIP_INFOS" val="{&quot;type&quot;:&quot;0&quot;,&quot;layout_type&quot;:&quot;leftright&quot;,&quot;layout_feature&quot;:1,&quot;tags&quot;:{&quot;style&quot;:[&quot;商务&quot;,&quot;简约&quot;,&quot;文艺清新&quot;,&quot;中国风&quot;,&quot;卡通&quot;,&quot;欧美风&quot;,&quot;黑板风&quot;,&quot;渐变风&quot;,&quot;党政风&quot;]},&quot;slide_type&quot;:[&quot;text&quot;],&quot;aspect_ratio&quot;:&quot;16:9&quot;,&quot;diagram&quot;:{&quot;type&quot;:[],&quot;direction&quot;:0,&quot;isSupportDecBetweenItems&quot;:false}}"/>
  <p:tag name="KSO_WM_CHIP_XID" val="5ecf2eb4ddc3daf3fef3fbc5"/>
  <p:tag name="KSO_WM_CHIP_FILLPROP" val="[[{&quot;fill_id&quot;:&quot;722accd572074b41a2d4cf8c733c9957&quot;,&quot;fill_align&quot;:&quot;lb&quot;,&quot;text_align&quot;:&quot;lb&quot;,&quot;text_direction&quot;:&quot;horizontal&quot;,&quot;chip_types&quot;:[&quot;header&quot;]},{&quot;fill_id&quot;:&quot;164c300f690d423ab1b6e3b65edb0bf9&quot;,&quot;fill_align&quot;:&quot;lt&quot;,&quot;text_align&quot;:&quot;lt&quot;,&quot;text_direction&quot;:&quot;horizontal&quot;,&quot;chip_types&quot;:[&quot;text&quot;]},{&quot;fill_id&quot;:&quot;e836bed5e59843b5bc0179a1591ebf37&quot;,&quot;fill_align&quot;:&quot;lm&quot;,&quot;text_align&quot;:&quot;lm&quot;,&quot;text_direction&quot;:&quot;horizontal&quot;,&quot;chip_types&quot;:[&quot;pictext&quot;,&quot;text&quot;,&quot;picture&quot;,&quot;chart&quot;,&quot;table&quot;,&quot;video&quot;],&quot;support_features&quot;:[&quot;collage&quot;,&quot;carousel&quot;,&quot;creativecrop&quot;]}]]"/>
  <p:tag name="KSO_WM_SLIDE_ID" val="diagram20211979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16*396"/>
  <p:tag name="KSO_WM_SLIDE_POSITION" val="72*72"/>
  <p:tag name="KSO_WM_TAG_VERSION" val="1.0"/>
  <p:tag name="KSO_WM_SLIDE_LAYOUT" val="a_d_f"/>
  <p:tag name="KSO_WM_SLIDE_LAYOUT_CNT" val="1_1_1"/>
  <p:tag name="KSO_WM_CHIP_DECFILLPROP" val="[]"/>
  <p:tag name="KSO_WM_SLIDE_CAN_ADD_NAVIGATION" val="1"/>
  <p:tag name="KSO_WM_CHIP_GROUPID" val="5ed8af63afe44fab1839bf75"/>
  <p:tag name="KSO_WM_SLIDE_BK_DARK_LIGHT" val="2"/>
  <p:tag name="KSO_WM_SLIDE_BACKGROUND_TYPE" val="frame"/>
  <p:tag name="KSO_WM_SLIDE_SUPPORT_FEATURE_TYPE" val="7"/>
  <p:tag name="KSO_WM_TEMPLATE_ASSEMBLE_XID" val="60656f204054ed1e2fb803d3"/>
  <p:tag name="KSO_WM_TEMPLATE_ASSEMBLE_GROUPID" val="60656f204054ed1e2fb803d3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请尽量言简意赅地阐述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diagram20229711_1*f*2"/>
  <p:tag name="KSO_WM_TEMPLATE_CATEGORY" val="diagram"/>
  <p:tag name="KSO_WM_TEMPLATE_INDEX" val="20229711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50"/>
  <p:tag name="KSO_WM_UNIT_SHOW_EDIT_AREA_INDICATION" val="1"/>
  <p:tag name="KSO_WM_CHIP_GROUPID" val="5e6b05596848fb12bee65ac8"/>
  <p:tag name="KSO_WM_CHIP_XID" val="5e6b05596848fb12bee65aca"/>
  <p:tag name="KSO_WM_UNIT_DEC_AREA_ID" val="9d6c880964cb41bca9f2791326042b41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a04911a1f54347d0adb70997c1ab8746"/>
  <p:tag name="KSO_WM_UNIT_SUPPORT_UNIT_TYPE" val="[&quot;d&quot;]"/>
  <p:tag name="KSO_WM_UNIT_TEXT_FILL_FORE_SCHEMECOLOR_INDEX_BRIGHTNESS" val="0.25"/>
  <p:tag name="KSO_WM_UNIT_TEXT_FILL_FORE_SCHEMECOLOR_INDEX" val="13"/>
  <p:tag name="KSO_WM_UNIT_TEXT_FILL_TYPE" val="1"/>
  <p:tag name="KSO_WM_TEMPLATE_ASSEMBLE_XID" val="639b08600c9383becde74185"/>
  <p:tag name="KSO_WM_TEMPLATE_ASSEMBLE_GROUPID" val="639b08600c9383becde74185"/>
</p:tagLst>
</file>

<file path=ppt/tags/tag14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地阐述您的观点。您的内容已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地表达观点，往往事半功倍。当您的内容到达这个限度时，或许已经不纯粹作用于演示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29711_1*f*1"/>
  <p:tag name="KSO_WM_TEMPLATE_CATEGORY" val="diagram"/>
  <p:tag name="KSO_WM_TEMPLATE_INDEX" val="20229711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225"/>
  <p:tag name="KSO_WM_UNIT_SHOW_EDIT_AREA_INDICATION" val="1"/>
  <p:tag name="KSO_WM_CHIP_GROUPID" val="5e6b05596848fb12bee65ac8"/>
  <p:tag name="KSO_WM_CHIP_XID" val="5e6b05596848fb12bee65aca"/>
  <p:tag name="KSO_WM_UNIT_DEC_AREA_ID" val="1fa5e519e6244ad08b0c290a9eaea5df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419c5a225edd40a7833bb7b50578bc09"/>
  <p:tag name="KSO_WM_UNIT_TEXT_FILL_FORE_SCHEMECOLOR_INDEX_BRIGHTNESS" val="0.25"/>
  <p:tag name="KSO_WM_UNIT_TEXT_FILL_FORE_SCHEMECOLOR_INDEX" val="13"/>
  <p:tag name="KSO_WM_UNIT_TEXT_FILL_TYPE" val="1"/>
  <p:tag name="KSO_WM_TEMPLATE_ASSEMBLE_XID" val="639b08600c9383becde74185"/>
  <p:tag name="KSO_WM_TEMPLATE_ASSEMBLE_GROUPID" val="639b08600c9383becde74185"/>
</p:tagLst>
</file>

<file path=ppt/tags/tag15.xml><?xml version="1.0" encoding="utf-8"?>
<p:tagLst xmlns:p="http://schemas.openxmlformats.org/presentationml/2006/main">
  <p:tag name="KSO_WM_BEAUTIFY_FLAG" val="#wm#"/>
  <p:tag name="KSO_WM_TEMPLATE_CATEGORY" val="diagram"/>
  <p:tag name="KSO_WM_TEMPLATE_INDEX" val="20211921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direction&quot;:1,&quot;id&quot;:&quot;2021-04-01T15:29:04&quot;,&quot;maxSize&quot;:{&quot;size1&quot;:46.875492533047996},&quot;minSize&quot;:{&quot;size1&quot;:39.375492533047996},&quot;normalSize&quot;:{&quot;size1&quot;:39.375492533048},&quot;subLayout&quot;:[{&quot;id&quot;:&quot;2021-04-01T15:29:04&quot;,&quot;maxSize&quot;:{&quot;size1&quot;:58.85518115797356},&quot;minSize&quot;:{&quot;size1&quot;:38.85518115797356},&quot;normalSize&quot;:{&quot;size1&quot;:38.85536634315875},&quot;subLayout&quot;:[{&quot;id&quot;:&quot;2021-04-01T15:29:04&quot;,&quot;margin&quot;:{&quot;bottom&quot;:0.02600000612437725,&quot;left&quot;:2.5399999618530273,&quot;right&quot;:1.243999719619751,&quot;top&quot;:2.5399999618530273},&quot;type&quot;:0},{&quot;id&quot;:&quot;2021-04-01T15:29:04&quot;,&quot;margin&quot;:{&quot;bottom&quot;:2.5399999618530273,&quot;left&quot;:2.5399999618530273,&quot;right&quot;:1.2699999809265137,&quot;top&quot;:0.4230000674724579},&quot;type&quot;:0}],&quot;type&quot;:0},{&quot;id&quot;:&quot;2021-04-01T15:29:04&quot;,&quot;margin&quot;:{&quot;bottom&quot;:1.6929999589920044,&quot;left&quot;:0,&quot;right&quot;:2.117000102996826,&quot;top&quot;:1.6929999589920044},&quot;type&quot;:0}],&quot;type&quot;:0}"/>
  <p:tag name="KSO_WM_SLIDE_RATIO" val="1.777778"/>
  <p:tag name="KSO_WM_SLIDE_ID" val="diagram20211921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16*396"/>
  <p:tag name="KSO_WM_SLIDE_POSITION" val="72*72"/>
  <p:tag name="KSO_WM_TAG_VERSION" val="1.0"/>
  <p:tag name="KSO_WM_SLIDE_LAYOUT" val="a_d_f"/>
  <p:tag name="KSO_WM_SLIDE_LAYOUT_CNT" val="1_1_1"/>
  <p:tag name="KSO_WM_CHIP_INFOS" val="{&quot;type&quot;:&quot;0&quot;,&quot;layout_type&quot;:&quot;leftright&quot;,&quot;layout_feature&quot;:1,&quot;tags&quot;:{&quot;style&quot;:[&quot;商务&quot;,&quot;简约&quot;,&quot;文艺清新&quot;,&quot;中国风&quot;,&quot;卡通&quot;,&quot;欧美风&quot;,&quot;黑板风&quot;,&quot;渐变风&quot;,&quot;党政风&quot;]},&quot;slide_type&quot;:[&quot;text&quot;],&quot;aspect_ratio&quot;:&quot;16:9&quot;,&quot;diagram&quot;:{&quot;type&quot;:[],&quot;direction&quot;:0,&quot;isSupportDecBetweenItems&quot;:false}}"/>
  <p:tag name="KSO_WM_CHIP_FILLPROP" val="[[{&quot;fill_id&quot;:&quot;8355538414f041bbb519c3fcb87bcb7b&quot;,&quot;fill_align&quot;:&quot;lb&quot;,&quot;text_align&quot;:&quot;lb&quot;,&quot;text_direction&quot;:&quot;horizontal&quot;,&quot;chip_types&quot;:[&quot;header&quot;]},{&quot;fill_id&quot;:&quot;ce9014de68374b9e8dbed5c0d3840188&quot;,&quot;fill_align&quot;:&quot;lt&quot;,&quot;text_align&quot;:&quot;lt&quot;,&quot;text_direction&quot;:&quot;horizontal&quot;,&quot;chip_types&quot;:[&quot;text&quot;]},{&quot;fill_id&quot;:&quot;bb9fe90fbe844ca199b46d0cb9a9c79d&quot;,&quot;fill_align&quot;:&quot;lm&quot;,&quot;text_align&quot;:&quot;lm&quot;,&quot;text_direction&quot;:&quot;horizontal&quot;,&quot;chip_types&quot;:[&quot;diagram&quot;,&quot;pictext&quot;,&quot;text&quot;,&quot;picture&quot;,&quot;chart&quot;,&quot;table&quot;,&quot;video&quot;],&quot;support_features&quot;:[&quot;collage&quot;,&quot;carousel&quot;,&quot;creativecrop&quot;]}]]"/>
  <p:tag name="KSO_WM_SLIDE_BACKGROUND" val="[&quot;general&quot;]"/>
  <p:tag name="KSO_WM_CHIP_XID" val="5eecaf3ea758c1ec0b708a13"/>
  <p:tag name="KSO_WM_CHIP_DECFILLPROP" val="[]"/>
  <p:tag name="KSO_WM_SLIDE_CAN_ADD_NAVIGATION" val="1"/>
  <p:tag name="KSO_WM_CHIP_GROUPID" val="5eecaf3ea758c1ec0b708a12"/>
  <p:tag name="KSO_WM_SLIDE_BK_DARK_LIGHT" val="2"/>
  <p:tag name="KSO_WM_SLIDE_BACKGROUND_TYPE" val="general"/>
  <p:tag name="KSO_WM_SLIDE_SUPPORT_FEATURE_TYPE" val="7"/>
  <p:tag name="KSO_WM_TEMPLATE_ASSEMBLE_XID" val="60656f1e4054ed1e2fb803bb"/>
  <p:tag name="KSO_WM_TEMPLATE_ASSEMBLE_GROUPID" val="60656f1e4054ed1e2fb803bb"/>
</p:tagLst>
</file>

<file path=ppt/tags/tag16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请尽量言简意赅地阐述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diagram20229711_1*f*2"/>
  <p:tag name="KSO_WM_TEMPLATE_CATEGORY" val="diagram"/>
  <p:tag name="KSO_WM_TEMPLATE_INDEX" val="20229711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50"/>
  <p:tag name="KSO_WM_UNIT_SHOW_EDIT_AREA_INDICATION" val="1"/>
  <p:tag name="KSO_WM_CHIP_GROUPID" val="5e6b05596848fb12bee65ac8"/>
  <p:tag name="KSO_WM_CHIP_XID" val="5e6b05596848fb12bee65aca"/>
  <p:tag name="KSO_WM_UNIT_DEC_AREA_ID" val="9d6c880964cb41bca9f2791326042b41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a04911a1f54347d0adb70997c1ab8746"/>
  <p:tag name="KSO_WM_UNIT_SUPPORT_UNIT_TYPE" val="[&quot;d&quot;]"/>
  <p:tag name="KSO_WM_UNIT_TEXT_FILL_FORE_SCHEMECOLOR_INDEX_BRIGHTNESS" val="0.25"/>
  <p:tag name="KSO_WM_UNIT_TEXT_FILL_FORE_SCHEMECOLOR_INDEX" val="13"/>
  <p:tag name="KSO_WM_UNIT_TEXT_FILL_TYPE" val="1"/>
  <p:tag name="KSO_WM_TEMPLATE_ASSEMBLE_XID" val="639b08600c9383becde74185"/>
  <p:tag name="KSO_WM_TEMPLATE_ASSEMBLE_GROUPID" val="639b08600c9383becde74185"/>
</p:tagLst>
</file>

<file path=ppt/tags/tag17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地阐述您的观点。您的内容已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地表达观点，往往事半功倍。当您的内容到达这个限度时，或许已经不纯粹作用于演示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29711_1*f*1"/>
  <p:tag name="KSO_WM_TEMPLATE_CATEGORY" val="diagram"/>
  <p:tag name="KSO_WM_TEMPLATE_INDEX" val="20229711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225"/>
  <p:tag name="KSO_WM_UNIT_SHOW_EDIT_AREA_INDICATION" val="1"/>
  <p:tag name="KSO_WM_CHIP_GROUPID" val="5e6b05596848fb12bee65ac8"/>
  <p:tag name="KSO_WM_CHIP_XID" val="5e6b05596848fb12bee65aca"/>
  <p:tag name="KSO_WM_UNIT_DEC_AREA_ID" val="1fa5e519e6244ad08b0c290a9eaea5df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419c5a225edd40a7833bb7b50578bc09"/>
  <p:tag name="KSO_WM_UNIT_TEXT_FILL_FORE_SCHEMECOLOR_INDEX_BRIGHTNESS" val="0.25"/>
  <p:tag name="KSO_WM_UNIT_TEXT_FILL_FORE_SCHEMECOLOR_INDEX" val="13"/>
  <p:tag name="KSO_WM_UNIT_TEXT_FILL_TYPE" val="1"/>
  <p:tag name="KSO_WM_TEMPLATE_ASSEMBLE_XID" val="639b08600c9383becde74185"/>
  <p:tag name="KSO_WM_TEMPLATE_ASSEMBLE_GROUPID" val="639b08600c9383becde74185"/>
</p:tagLst>
</file>

<file path=ppt/tags/tag18.xml><?xml version="1.0" encoding="utf-8"?>
<p:tagLst xmlns:p="http://schemas.openxmlformats.org/presentationml/2006/main">
  <p:tag name="KSO_WM_UNIT_PLACING_PICTURE_USER_VIEWPORT" val="{&quot;height&quot;:6516,&quot;width&quot;:8848}"/>
</p:tagLst>
</file>

<file path=ppt/tags/tag19.xml><?xml version="1.0" encoding="utf-8"?>
<p:tagLst xmlns:p="http://schemas.openxmlformats.org/presentationml/2006/main">
  <p:tag name="KSO_WM_SLIDE_ID" val="diagram20229711_1"/>
  <p:tag name="KSO_WM_TEMPLATE_SUBCATEGORY" val="2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29711"/>
  <p:tag name="KSO_WM_SLIDE_TYPE" val="text"/>
  <p:tag name="KSO_WM_SLIDE_SUBTYPE" val="picTxt"/>
  <p:tag name="KSO_WM_SLIDE_SIZE" val="888*372"/>
  <p:tag name="KSO_WM_SLIDE_POSITION" val="36*84"/>
  <p:tag name="KSO_WM_SLIDE_LAYOUT" val="d_f"/>
  <p:tag name="KSO_WM_SLIDE_LAYOUT_CNT" val="1_2"/>
  <p:tag name="KSO_WM_TEMPLATE_MASTER_TYPE" val="0"/>
  <p:tag name="KSO_WM_TEMPLATE_COLOR_TYPE" val="1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direction&quot;:1,&quot;id&quot;:&quot;2022-12-15T19:43:31&quot;,&quot;maxSize&quot;:{&quot;size1&quot;:55.825364937384926},&quot;minSize&quot;:{&quot;size1&quot;:34.62536493738492},&quot;normalSize&quot;:{&quot;size1&quot;:47.381614937384924},&quot;subLayout&quot;:[{&quot;id&quot;:&quot;2022-12-15T19:43:31&quot;,&quot;margin&quot;:{&quot;bottom&quot;:1.6929999589920044,&quot;left&quot;:1.2840001583099365,&quot;right&quot;:0.02600000612437725,&quot;top&quot;:1.6929999589920044},&quot;type&quot;:0},{&quot;id&quot;:&quot;2022-12-15T19:43:31&quot;,&quot;maxSize&quot;:{&quot;size1&quot;:56.84162952281811},&quot;minSize&quot;:{&quot;size1&quot;:19.041629522818106},&quot;normalSize&quot;:{&quot;size1&quot;:28.04162952281811},&quot;subLayout&quot;:[{&quot;id&quot;:&quot;2022-12-15T19:43:31&quot;,&quot;margin&quot;:{&quot;bottom&quot;:0.03500000014901161,&quot;left&quot;:1.2279998064041138,&quot;right&quot;:1.2720000743865967,&quot;top&quot;:1.6929999589920044},&quot;type&quot;:0},{&quot;id&quot;:&quot;2022-12-15T19:43:31&quot;,&quot;margin&quot;:{&quot;bottom&quot;:1.6929999589920044,&quot;left&quot;:1.2279998064041138,&quot;right&quot;:1.2720000743865967,&quot;top&quot;:0.8179999589920044},&quot;type&quot;:0}],&quot;type&quot;:0}],&quot;type&quot;:0}"/>
  <p:tag name="KSO_WM_SLIDE_BACKGROUND" val="[&quot;general&quot;]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eecac08a758c1ec0b7089df"/>
  <p:tag name="KSO_WM_CHIP_FILLPROP" val="[[{&quot;text_align&quot;:&quot;lm&quot;,&quot;text_direction&quot;:&quot;horizontal&quot;,&quot;support_features&quot;:[&quot;collage&quot;,&quot;carousel&quot;,&quot;creativecrop&quot;],&quot;support_big_font&quot;:false,&quot;picture_toward&quot;:0,&quot;picture_dockside&quot;:[],&quot;fill_id&quot;:&quot;aa002354d82a42ada3683e379c3e2aaf&quot;,&quot;fill_align&quot;:&quot;rm&quot;,&quot;chip_types&quot;:[&quot;diagram&quot;,&quot;pictext&quot;,&quot;text&quot;,&quot;picture&quot;,&quot;chart&quot;,&quot;table&quot;,&quot;video&quot;]},{&quot;text_align&quot;:&quot;lb&quot;,&quot;text_direction&quot;:&quot;horizontal&quot;,&quot;support_big_font&quot;:false,&quot;picture_toward&quot;:0,&quot;picture_dockside&quot;:[],&quot;fill_id&quot;:&quot;3f9a9f64c04447f0a3b2a9aabf5ba267&quot;,&quot;fill_align&quot;:&quot;lb&quot;,&quot;chip_types&quot;:[&quot;header&quot;]},{&quot;text_align&quot;:&quot;lt&quot;,&quot;text_direction&quot;:&quot;horizontal&quot;,&quot;support_big_font&quot;:false,&quot;picture_toward&quot;:0,&quot;picture_dockside&quot;:[],&quot;fill_id&quot;:&quot;ac71787c34b9486c80fe97510903788a&quot;,&quot;fill_align&quot;:&quot;lt&quot;,&quot;chip_types&quot;:[&quot;text&quot;,&quot;picture&quot;,&quot;chart&quot;,&quot;table&quot;,&quot;video&quot;]}],[{&quot;text_align&quot;:&quot;lm&quot;,&quot;text_direction&quot;:&quot;horizontal&quot;,&quot;support_big_font&quot;:false,&quot;picture_toward&quot;:0,&quot;picture_dockside&quot;:[],&quot;fill_id&quot;:&quot;aa002354d82a42ada3683e379c3e2aaf&quot;,&quot;fill_align&quot;:&quot;cm&quot;,&quot;chip_types&quot;:[&quot;text&quot;]},{&quot;text_align&quot;:&quot;lm&quot;,&quot;text_direction&quot;:&quot;horizontal&quot;,&quot;support_big_font&quot;:false,&quot;picture_toward&quot;:0,&quot;picture_dockside&quot;:[],&quot;fill_id&quot;:&quot;3f9a9f64c04447f0a3b2a9aabf5ba267&quot;,&quot;fill_align&quot;:&quot;lm&quot;,&quot;chip_types&quot;:[&quot;picture&quot;]},{&quot;text_align&quot;:&quot;lm&quot;,&quot;text_direction&quot;:&quot;horizontal&quot;,&quot;support_big_font&quot;:false,&quot;picture_toward&quot;:0,&quot;picture_dockside&quot;:[],&quot;fill_id&quot;:&quot;ac71787c34b9486c80fe97510903788a&quot;,&quot;fill_align&quot;:&quot;lm&quot;,&quot;chip_types&quot;:[&quot;picture&quot;]}],[{&quot;text_align&quot;:&quot;lm&quot;,&quot;text_direction&quot;:&quot;horizontal&quot;,&quot;support_features&quot;:[&quot;collage&quot;,&quot;carousel&quot;,&quot;creativecrop&quot;],&quot;support_big_font&quot;:false,&quot;picture_toward&quot;:0,&quot;picture_dockside&quot;:[],&quot;fill_id&quot;:&quot;aa002354d82a42ada3683e379c3e2aaf&quot;,&quot;fill_align&quot;:&quot;rm&quot;,&quot;chip_types&quot;:[&quot;diagram&quot;,&quot;pictext&quot;,&quot;text&quot;,&quot;picture&quot;,&quot;header&quot;,&quot;chart&quot;,&quot;table&quot;,&quot;video&quot;]},{&quot;text_align&quot;:&quot;lb&quot;,&quot;text_direction&quot;:&quot;horizontal&quot;,&quot;support_big_font&quot;:false,&quot;picture_toward&quot;:0,&quot;picture_dockside&quot;:[],&quot;fill_id&quot;:&quot;3f9a9f64c04447f0a3b2a9aabf5ba267&quot;,&quot;fill_align&quot;:&quot;lb&quot;,&quot;chip_types&quot;:[&quot;text&quot;,&quot;picture&quot;]},{&quot;text_align&quot;:&quot;lt&quot;,&quot;text_direction&quot;:&quot;horizontal&quot;,&quot;support_big_font&quot;:false,&quot;picture_toward&quot;:0,&quot;picture_dockside&quot;:[],&quot;fill_id&quot;:&quot;ac71787c34b9486c80fe97510903788a&quot;,&quot;fill_align&quot;:&quot;lt&quot;,&quot;chip_types&quot;:[&quot;text&quot;]}],[{&quot;text_align&quot;:&quot;lm&quot;,&quot;text_direction&quot;:&quot;horizontal&quot;,&quot;support_big_font&quot;:false,&quot;picture_toward&quot;:0,&quot;picture_dockside&quot;:[],&quot;fill_id&quot;:&quot;aa002354d82a42ada3683e379c3e2aaf&quot;,&quot;fill_align&quot;:&quot;cm&quot;,&quot;chip_types&quot;:[&quot;text&quot;]},{&quot;text_align&quot;:&quot;lm&quot;,&quot;text_direction&quot;:&quot;horizontal&quot;,&quot;support_big_font&quot;:false,&quot;picture_toward&quot;:0,&quot;picture_dockside&quot;:[],&quot;fill_id&quot;:&quot;3f9a9f64c04447f0a3b2a9aabf5ba267&quot;,&quot;fill_align&quot;:&quot;lm&quot;,&quot;chip_types&quot;:[&quot;diagram&quot;,&quot;picture&quot;]},{&quot;text_align&quot;:&quot;lm&quot;,&quot;text_direction&quot;:&quot;horizontal&quot;,&quot;support_big_font&quot;:false,&quot;picture_toward&quot;:0,&quot;picture_dockside&quot;:[],&quot;fill_id&quot;:&quot;ac71787c34b9486c80fe97510903788a&quot;,&quot;fill_align&quot;:&quot;lm&quot;,&quot;chip_types&quot;:[&quot;text&quot;]}]]"/>
  <p:tag name="KSO_WM_CHIP_DECFILLPROP" val="[]"/>
  <p:tag name="KSO_WM_SLIDE_CAN_ADD_NAVIGATION" val="1"/>
  <p:tag name="KSO_WM_CHIP_GROUPID" val="5eecac08a758c1ec0b7089de"/>
  <p:tag name="KSO_WM_SLIDE_BK_DARK_LIGHT" val="2"/>
  <p:tag name="KSO_WM_SLIDE_BACKGROUND_TYPE" val="general"/>
  <p:tag name="KSO_WM_SLIDE_SUPPORT_FEATURE_TYPE" val="7"/>
  <p:tag name="KSO_WM_TEMPLATE_ASSEMBLE_XID" val="639b08600c9383becde74185"/>
  <p:tag name="KSO_WM_TEMPLATE_ASSEMBLE_GROUPID" val="639b08600c9383becde74185"/>
</p:tagLst>
</file>

<file path=ppt/tags/tag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1979_1*a*1"/>
  <p:tag name="KSO_WM_TEMPLATE_CATEGORY" val="diagram"/>
  <p:tag name="KSO_WM_TEMPLATE_INDEX" val="20211979"/>
  <p:tag name="KSO_WM_UNIT_LAYERLEVEL" val="1"/>
  <p:tag name="KSO_WM_TAG_VERSION" val="1.0"/>
  <p:tag name="KSO_WM_BEAUTIFY_FLAG" val="#wm#"/>
  <p:tag name="KSO_WM_UNIT_PRESET_TEXT" val="单击添加大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c12dadd194f34462baae2f858a77e68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b0ccb3fae6184d48a2476256fbef7dc3"/>
  <p:tag name="KSO_WM_UNIT_TEXT_FILL_FORE_SCHEMECOLOR_INDEX_BRIGHTNESS" val="0"/>
  <p:tag name="KSO_WM_UNIT_TEXT_FILL_FORE_SCHEMECOLOR_INDEX" val="13"/>
  <p:tag name="KSO_WM_UNIT_TEXT_FILL_TYPE" val="1"/>
  <p:tag name="KSO_WM_TEMPLATE_ASSEMBLE_XID" val="60656f204054ed1e2fb803d3"/>
  <p:tag name="KSO_WM_TEMPLATE_ASSEMBLE_GROUPID" val="60656f204054ed1e2fb803d3"/>
</p:tagLst>
</file>

<file path=ppt/tags/tag20.xml><?xml version="1.0" encoding="utf-8"?>
<p:tagLst xmlns:p="http://schemas.openxmlformats.org/presentationml/2006/main">
  <p:tag name="KSO_WPP_MARK_KEY" val="a5cf1ba0-caf5-4bf3-a26e-5336cfc84755"/>
  <p:tag name="COMMONDATA" val="eyJoZGlkIjoiODIxOWRhYmZlOGQzNTgzYTg3MjRhYmZjMTVlOTM3MjQifQ=="/>
  <p:tag name="commondata" val="eyJoZGlkIjoiYjI0ZGFhOTNiMTI0NWM3YWIwNDM0YzdkMTgzY2Y5OGEifQ=="/>
</p:tagLst>
</file>

<file path=ppt/tags/tag3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请尽量言简意赅的阐述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1979_1*f*1"/>
  <p:tag name="KSO_WM_TEMPLATE_CATEGORY" val="diagram"/>
  <p:tag name="KSO_WM_TEMPLATE_INDEX" val="20211979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72"/>
  <p:tag name="KSO_WM_UNIT_SHOW_EDIT_AREA_INDICATION" val="1"/>
  <p:tag name="KSO_WM_CHIP_GROUPID" val="5e6b05596848fb12bee65ac8"/>
  <p:tag name="KSO_WM_CHIP_XID" val="5e6b05596848fb12bee65aca"/>
  <p:tag name="KSO_WM_UNIT_DEC_AREA_ID" val="e4202ac7cbb743b3bfc77074fcb5a32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b282a935caa418eaf9cabfd6f925442"/>
  <p:tag name="KSO_WM_UNIT_TEXT_FILL_FORE_SCHEMECOLOR_INDEX_BRIGHTNESS" val="0.25"/>
  <p:tag name="KSO_WM_UNIT_TEXT_FILL_FORE_SCHEMECOLOR_INDEX" val="13"/>
  <p:tag name="KSO_WM_UNIT_TEXT_FILL_TYPE" val="1"/>
  <p:tag name="KSO_WM_TEMPLATE_ASSEMBLE_XID" val="60656f204054ed1e2fb803d3"/>
  <p:tag name="KSO_WM_TEMPLATE_ASSEMBLE_GROUPID" val="60656f204054ed1e2fb803d3"/>
</p:tagLst>
</file>

<file path=ppt/tags/tag4.xml><?xml version="1.0" encoding="utf-8"?>
<p:tagLst xmlns:p="http://schemas.openxmlformats.org/presentationml/2006/main">
  <p:tag name="KSO_WM_UNIT_VALUE" val="1184*1607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213702_1*d*1"/>
  <p:tag name="KSO_WM_TEMPLATE_CATEGORY" val="diagram"/>
  <p:tag name="KSO_WM_TEMPLATE_INDEX" val="20213702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290b9735d1e34242bafefac31e6e9f9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e9eff643c0464fc79143df37c69bbf95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0656ec34054ed1e2fb7ff20"/>
  <p:tag name="KSO_WM_TEMPLATE_ASSEMBLE_GROUPID" val="60656ec34054ed1e2fb7ff20"/>
  <p:tag name="KSO_WM_UNIT_PICTURE_CLIP_FLAG" val="0"/>
</p:tagLst>
</file>

<file path=ppt/tags/tag5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diagram20213702_1*f*2"/>
  <p:tag name="KSO_WM_TEMPLATE_CATEGORY" val="diagram"/>
  <p:tag name="KSO_WM_TEMPLATE_INDEX" val="20213702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95"/>
  <p:tag name="KSO_WM_UNIT_SHOW_EDIT_AREA_INDICATION" val="1"/>
  <p:tag name="KSO_WM_CHIP_GROUPID" val="5e6b05596848fb12bee65ac8"/>
  <p:tag name="KSO_WM_CHIP_XID" val="5e6b05596848fb12bee65aca"/>
  <p:tag name="KSO_WM_UNIT_DEC_AREA_ID" val="8967f7b936944671b8bf3336d00434f3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5cd95826a1174011ad526846a2473c9b"/>
  <p:tag name="KSO_WM_UNIT_SUPPORT_UNIT_TYPE" val="[&quot;d&quot;]"/>
  <p:tag name="KSO_WM_UNIT_TEXT_FILL_FORE_SCHEMECOLOR_INDEX_BRIGHTNESS" val="0.25"/>
  <p:tag name="KSO_WM_UNIT_TEXT_FILL_FORE_SCHEMECOLOR_INDEX" val="13"/>
  <p:tag name="KSO_WM_UNIT_TEXT_FILL_TYPE" val="1"/>
  <p:tag name="KSO_WM_TEMPLATE_ASSEMBLE_XID" val="60656ec34054ed1e2fb7ff20"/>
  <p:tag name="KSO_WM_TEMPLATE_ASSEMBLE_GROUPID" val="60656ec34054ed1e2fb7ff20"/>
</p:tagLst>
</file>

<file path=ppt/tags/tag6.xml><?xml version="1.0" encoding="utf-8"?>
<p:tagLst xmlns:p="http://schemas.openxmlformats.org/presentationml/2006/main">
  <p:tag name="KSO_WM_BEAUTIFY_FLAG" val="#wm#"/>
  <p:tag name="KSO_WM_TEMPLATE_CATEGORY" val="diagram"/>
  <p:tag name="KSO_WM_TEMPLATE_INDEX" val="20211979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,{&quot;bottom&quot;:0,&quot;bottomAbs&quot;:false,&quot;left&quot;:0,&quot;leftAbs&quot;:false,&quot;right&quot;:0,&quot;rightAbs&quot;:false,&quot;top&quot;:0,&quot;topAbs&quot;:false,&quot;type&quot;:&quot;frame&quot;}],&quot;direction&quot;:1,&quot;id&quot;:&quot;2021-04-01T15:29:20&quot;,&quot;maxSize&quot;:{&quot;size1&quot;:57.49965111414591},&quot;minSize&quot;:{&quot;size1&quot;:43.79965111414591},&quot;normalSize&quot;:{&quot;size1&quot;:55.78090111414591},&quot;subLayout&quot;:[{&quot;id&quot;:&quot;2021-04-01T15:29:20&quot;,&quot;maxSize&quot;:{&quot;size1&quot;:66.7},&quot;minSize&quot;:{&quot;size1&quot;:24.4},&quot;normalSize&quot;:{&quot;size1&quot;:26.199999999999996},&quot;subLayout&quot;:[{&quot;id&quot;:&quot;2021-04-01T15:29:20&quot;,&quot;margin&quot;:{&quot;bottom&quot;:0,&quot;left&quot;:2.5399999618530273,&quot;right&quot;:0,&quot;top&quot;:2.5399999618530273},&quot;type&quot;:0},{&quot;id&quot;:&quot;2021-04-01T15:29:20&quot;,&quot;margin&quot;:{&quot;bottom&quot;:2.5399999618530273,&quot;left&quot;:2.5399999618530273,&quot;right&quot;:0,&quot;top&quot;:0.847000002861023},&quot;type&quot;:0}],&quot;type&quot;:0},{&quot;id&quot;:&quot;2021-04-01T15:29:20&quot;,&quot;margin&quot;:{&quot;bottom&quot;:2.5399999618530273,&quot;left&quot;:1.2699999809265137,&quot;right&quot;:2.5399999618530273,&quot;top&quot;:2.5399999618530273},&quot;type&quot;:0}],&quot;type&quot;:0}"/>
  <p:tag name="KSO_WM_SLIDE_BACKGROUND" val="[&quot;general&quot;,&quot;frame&quot;]"/>
  <p:tag name="KSO_WM_SLIDE_RATIO" val="1.777778"/>
  <p:tag name="KSO_WM_CHIP_INFOS" val="{&quot;type&quot;:&quot;0&quot;,&quot;layout_type&quot;:&quot;leftright&quot;,&quot;layout_feature&quot;:1,&quot;tags&quot;:{&quot;style&quot;:[&quot;商务&quot;,&quot;简约&quot;,&quot;文艺清新&quot;,&quot;中国风&quot;,&quot;卡通&quot;,&quot;欧美风&quot;,&quot;黑板风&quot;,&quot;渐变风&quot;,&quot;党政风&quot;]},&quot;slide_type&quot;:[&quot;text&quot;],&quot;aspect_ratio&quot;:&quot;16:9&quot;,&quot;diagram&quot;:{&quot;type&quot;:[],&quot;direction&quot;:0,&quot;isSupportDecBetweenItems&quot;:false}}"/>
  <p:tag name="KSO_WM_CHIP_XID" val="5ecf2eb4ddc3daf3fef3fbc5"/>
  <p:tag name="KSO_WM_CHIP_FILLPROP" val="[[{&quot;fill_id&quot;:&quot;722accd572074b41a2d4cf8c733c9957&quot;,&quot;fill_align&quot;:&quot;lb&quot;,&quot;text_align&quot;:&quot;lb&quot;,&quot;text_direction&quot;:&quot;horizontal&quot;,&quot;chip_types&quot;:[&quot;header&quot;]},{&quot;fill_id&quot;:&quot;164c300f690d423ab1b6e3b65edb0bf9&quot;,&quot;fill_align&quot;:&quot;lt&quot;,&quot;text_align&quot;:&quot;lt&quot;,&quot;text_direction&quot;:&quot;horizontal&quot;,&quot;chip_types&quot;:[&quot;text&quot;]},{&quot;fill_id&quot;:&quot;e836bed5e59843b5bc0179a1591ebf37&quot;,&quot;fill_align&quot;:&quot;lm&quot;,&quot;text_align&quot;:&quot;lm&quot;,&quot;text_direction&quot;:&quot;horizontal&quot;,&quot;chip_types&quot;:[&quot;pictext&quot;,&quot;text&quot;,&quot;picture&quot;,&quot;chart&quot;,&quot;table&quot;,&quot;video&quot;],&quot;support_features&quot;:[&quot;collage&quot;,&quot;carousel&quot;,&quot;creativecrop&quot;]}]]"/>
  <p:tag name="KSO_WM_SLIDE_ID" val="diagram20211979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16*396"/>
  <p:tag name="KSO_WM_SLIDE_POSITION" val="72*72"/>
  <p:tag name="KSO_WM_TAG_VERSION" val="1.0"/>
  <p:tag name="KSO_WM_SLIDE_LAYOUT" val="a_d_f"/>
  <p:tag name="KSO_WM_SLIDE_LAYOUT_CNT" val="1_1_1"/>
  <p:tag name="KSO_WM_CHIP_DECFILLPROP" val="[]"/>
  <p:tag name="KSO_WM_SLIDE_CAN_ADD_NAVIGATION" val="1"/>
  <p:tag name="KSO_WM_CHIP_GROUPID" val="5ed8af63afe44fab1839bf75"/>
  <p:tag name="KSO_WM_SLIDE_BK_DARK_LIGHT" val="2"/>
  <p:tag name="KSO_WM_SLIDE_BACKGROUND_TYPE" val="frame"/>
  <p:tag name="KSO_WM_SLIDE_SUPPORT_FEATURE_TYPE" val="7"/>
  <p:tag name="KSO_WM_TEMPLATE_ASSEMBLE_XID" val="60656f204054ed1e2fb803d3"/>
  <p:tag name="KSO_WM_TEMPLATE_ASSEMBLE_GROUPID" val="60656f204054ed1e2fb803d3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1979_1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SLIDE_BK_DARK_LIGHT" val="2"/>
  <p:tag name="KSO_WM_UNIT_BK_DARK_LIGHT" val="2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TEMPLATE_CATEGORY" val="diagram"/>
  <p:tag name="KSO_WM_TEMPLATE_INDEX" val="20211979"/>
  <p:tag name="KSO_WM_UNIT_VALUE" val="1150"/>
  <p:tag name="KSO_WM_TEMPLATE_ASSEMBLE_XID" val="60656f204054ed1e2fb803d3"/>
  <p:tag name="KSO_WM_TEMPLATE_ASSEMBLE_GROUPID" val="60656f204054ed1e2fb803d3"/>
</p:tagLst>
</file>

<file path=ppt/tags/tag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1979_1*a*1"/>
  <p:tag name="KSO_WM_TEMPLATE_CATEGORY" val="diagram"/>
  <p:tag name="KSO_WM_TEMPLATE_INDEX" val="20211979"/>
  <p:tag name="KSO_WM_UNIT_LAYERLEVEL" val="1"/>
  <p:tag name="KSO_WM_TAG_VERSION" val="1.0"/>
  <p:tag name="KSO_WM_BEAUTIFY_FLAG" val="#wm#"/>
  <p:tag name="KSO_WM_UNIT_PRESET_TEXT" val="单击添加大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c12dadd194f34462baae2f858a77e68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b0ccb3fae6184d48a2476256fbef7dc3"/>
  <p:tag name="KSO_WM_UNIT_TEXT_FILL_FORE_SCHEMECOLOR_INDEX_BRIGHTNESS" val="0"/>
  <p:tag name="KSO_WM_UNIT_TEXT_FILL_FORE_SCHEMECOLOR_INDEX" val="13"/>
  <p:tag name="KSO_WM_UNIT_TEXT_FILL_TYPE" val="1"/>
  <p:tag name="KSO_WM_TEMPLATE_ASSEMBLE_XID" val="60656f204054ed1e2fb803d3"/>
  <p:tag name="KSO_WM_TEMPLATE_ASSEMBLE_GROUPID" val="60656f204054ed1e2fb803d3"/>
</p:tagLst>
</file>

<file path=ppt/tags/tag9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请尽量言简意赅的阐述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1979_1*f*1"/>
  <p:tag name="KSO_WM_TEMPLATE_CATEGORY" val="diagram"/>
  <p:tag name="KSO_WM_TEMPLATE_INDEX" val="20211979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72"/>
  <p:tag name="KSO_WM_UNIT_SHOW_EDIT_AREA_INDICATION" val="1"/>
  <p:tag name="KSO_WM_CHIP_GROUPID" val="5e6b05596848fb12bee65ac8"/>
  <p:tag name="KSO_WM_CHIP_XID" val="5e6b05596848fb12bee65aca"/>
  <p:tag name="KSO_WM_UNIT_DEC_AREA_ID" val="e4202ac7cbb743b3bfc77074fcb5a32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b282a935caa418eaf9cabfd6f925442"/>
  <p:tag name="KSO_WM_UNIT_TEXT_FILL_FORE_SCHEMECOLOR_INDEX_BRIGHTNESS" val="0.25"/>
  <p:tag name="KSO_WM_UNIT_TEXT_FILL_FORE_SCHEMECOLOR_INDEX" val="13"/>
  <p:tag name="KSO_WM_UNIT_TEXT_FILL_TYPE" val="1"/>
  <p:tag name="KSO_WM_TEMPLATE_ASSEMBLE_XID" val="60656f204054ed1e2fb803d3"/>
  <p:tag name="KSO_WM_TEMPLATE_ASSEMBLE_GROUPID" val="60656f204054ed1e2fb803d3"/>
</p:tagLst>
</file>

<file path=ppt/theme/theme1.xml><?xml version="1.0" encoding="utf-8"?>
<a:theme xmlns:a="http://schemas.openxmlformats.org/drawingml/2006/main" name="Office Theme">
  <a:themeElements>
    <a:clrScheme name="自定义 7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5191</Words>
  <Application>WPS 演示</Application>
  <PresentationFormat>宽屏</PresentationFormat>
  <Paragraphs>522</Paragraphs>
  <Slides>35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35</vt:i4>
      </vt:variant>
    </vt:vector>
  </HeadingPairs>
  <TitlesOfParts>
    <vt:vector size="51" baseType="lpstr">
      <vt:lpstr>Arial</vt:lpstr>
      <vt:lpstr>宋体</vt:lpstr>
      <vt:lpstr>Wingdings</vt:lpstr>
      <vt:lpstr>Segoe UI Light</vt:lpstr>
      <vt:lpstr>微软雅黑</vt:lpstr>
      <vt:lpstr>Century Gothic</vt:lpstr>
      <vt:lpstr>Segoe UI Light</vt:lpstr>
      <vt:lpstr>Times New Roman</vt:lpstr>
      <vt:lpstr>Arial</vt:lpstr>
      <vt:lpstr>Segoe UI</vt:lpstr>
      <vt:lpstr>Wingdings</vt:lpstr>
      <vt:lpstr>Arial Unicode MS</vt:lpstr>
      <vt:lpstr>等线</vt:lpstr>
      <vt:lpstr>Calibri</vt:lpstr>
      <vt:lpstr>Office Theme</vt:lpstr>
      <vt:lpstr>自定义设计方案</vt:lpstr>
      <vt:lpstr>使用DSM融合attention和FFN</vt:lpstr>
      <vt:lpstr>DSM介绍</vt:lpstr>
      <vt:lpstr>PowerPoint 演示文稿</vt:lpstr>
      <vt:lpstr>PowerPoint 演示文稿</vt:lpstr>
      <vt:lpstr>L1 fusion策略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下面是SM间通信，使用ring 通信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SM间通信</vt:lpstr>
      <vt:lpstr>PowerPoint 演示文稿</vt:lpstr>
      <vt:lpstr>SM间通信</vt:lpstr>
      <vt:lpstr>PowerPoint 演示文稿</vt:lpstr>
      <vt:lpstr>SM间通信</vt:lpstr>
      <vt:lpstr>PowerPoint 演示文稿</vt:lpstr>
      <vt:lpstr>Others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Weisheng Zhu</dc:creator>
  <cp:lastModifiedBy>Arsmart</cp:lastModifiedBy>
  <cp:revision>2011</cp:revision>
  <dcterms:created xsi:type="dcterms:W3CDTF">2019-07-25T02:40:00Z</dcterms:created>
  <dcterms:modified xsi:type="dcterms:W3CDTF">2024-07-20T18:59:54Z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t-weiszh@microsoft.com</vt:lpwstr>
  </property>
  <property fmtid="{D5CDD505-2E9C-101B-9397-08002B2CF9AE}" pid="5" name="MSIP_Label_f42aa342-8706-4288-bd11-ebb85995028c_SetDate">
    <vt:lpwstr>2019-07-25T06:33:15.4457998Z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89c5bf5f-33b9-4fc1-bd99-04ee503b4f85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ContentTypeId">
    <vt:lpwstr>0x0101004D520B0621022B4CA37193CEB4BD4006</vt:lpwstr>
  </property>
  <property fmtid="{D5CDD505-2E9C-101B-9397-08002B2CF9AE}" pid="12" name="ICV">
    <vt:lpwstr>81531DB974324413AB081F3653849ADF</vt:lpwstr>
  </property>
  <property fmtid="{D5CDD505-2E9C-101B-9397-08002B2CF9AE}" pid="13" name="KSOProductBuildVer">
    <vt:lpwstr>2052-12.1.0.16929</vt:lpwstr>
  </property>
</Properties>
</file>

<file path=docProps/thumbnail.jpeg>
</file>